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72" r:id="rId3"/>
    <p:sldId id="273" r:id="rId4"/>
    <p:sldId id="257" r:id="rId5"/>
    <p:sldId id="258" r:id="rId6"/>
    <p:sldId id="259" r:id="rId7"/>
    <p:sldId id="260" r:id="rId8"/>
    <p:sldId id="261" r:id="rId9"/>
    <p:sldId id="262" r:id="rId10"/>
    <p:sldId id="264" r:id="rId11"/>
    <p:sldId id="265" r:id="rId12"/>
    <p:sldId id="266" r:id="rId13"/>
    <p:sldId id="267" r:id="rId14"/>
    <p:sldId id="274" r:id="rId15"/>
    <p:sldId id="275" r:id="rId16"/>
    <p:sldId id="268" r:id="rId17"/>
    <p:sldId id="270" r:id="rId18"/>
    <p:sldId id="271" r:id="rId19"/>
  </p:sldIdLst>
  <p:sldSz cx="14630400" cy="8229600"/>
  <p:notesSz cx="8229600" cy="14630400"/>
  <p:embeddedFontLst>
    <p:embeddedFont>
      <p:font typeface="Crimson Pro Semi Bold" panose="020B0604020202020204" charset="0"/>
      <p:regular r:id="rId21"/>
    </p:embeddedFont>
    <p:embeddedFont>
      <p:font typeface="Heebo" pitchFamily="2" charset="-79"/>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62346-FC0E-41D2-94E8-ED31E9324DAE}" v="6" dt="2025-12-14T03:40:57.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64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87297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Taxation of Shares and Securities</a:t>
            </a:r>
            <a:endParaRPr lang="en-US" sz="4450" dirty="0"/>
          </a:p>
        </p:txBody>
      </p:sp>
      <p:sp>
        <p:nvSpPr>
          <p:cNvPr id="4" name="Text 1"/>
          <p:cNvSpPr/>
          <p:nvPr/>
        </p:nvSpPr>
        <p:spPr>
          <a:xfrm>
            <a:off x="6280190" y="4630698"/>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 comprehensive guide to capital gains taxation, holding periods, and regulatory frameworks for equity and debt instruments in India.</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7357" y="595074"/>
            <a:ext cx="12348924" cy="676275"/>
          </a:xfrm>
          <a:prstGeom prst="rect">
            <a:avLst/>
          </a:prstGeom>
          <a:noFill/>
          <a:ln/>
        </p:spPr>
        <p:txBody>
          <a:bodyPr wrap="none" lIns="0" tIns="0" rIns="0" bIns="0" rtlCol="0" anchor="t"/>
          <a:lstStyle/>
          <a:p>
            <a:pPr marL="0" indent="0" algn="l">
              <a:lnSpc>
                <a:spcPts val="5300"/>
              </a:lnSpc>
              <a:buNone/>
            </a:pPr>
            <a:r>
              <a:rPr lang="en-US" sz="4250" dirty="0">
                <a:solidFill>
                  <a:srgbClr val="152D47"/>
                </a:solidFill>
                <a:latin typeface="Crimson Pro Semi Bold" pitchFamily="34" charset="0"/>
                <a:ea typeface="Crimson Pro Semi Bold" pitchFamily="34" charset="-122"/>
                <a:cs typeface="Crimson Pro Semi Bold" pitchFamily="34" charset="-120"/>
              </a:rPr>
              <a:t>Mutual Fund Taxation: Before and After March 31, 2023</a:t>
            </a:r>
            <a:endParaRPr lang="en-US" sz="4250" dirty="0"/>
          </a:p>
        </p:txBody>
      </p:sp>
      <p:sp>
        <p:nvSpPr>
          <p:cNvPr id="3" name="Shape 1"/>
          <p:cNvSpPr/>
          <p:nvPr/>
        </p:nvSpPr>
        <p:spPr>
          <a:xfrm>
            <a:off x="757357" y="1704142"/>
            <a:ext cx="13115687" cy="5933361"/>
          </a:xfrm>
          <a:prstGeom prst="roundRect">
            <a:avLst>
              <a:gd name="adj" fmla="val 547"/>
            </a:avLst>
          </a:prstGeom>
          <a:noFill/>
          <a:ln w="7620">
            <a:solidFill>
              <a:srgbClr val="000000">
                <a:alpha val="8000"/>
              </a:srgbClr>
            </a:solidFill>
            <a:prstDash val="solid"/>
          </a:ln>
        </p:spPr>
        <p:txBody>
          <a:bodyPr/>
          <a:lstStyle/>
          <a:p>
            <a:endParaRPr lang="en-IN"/>
          </a:p>
        </p:txBody>
      </p:sp>
      <p:sp>
        <p:nvSpPr>
          <p:cNvPr id="4" name="Shape 2"/>
          <p:cNvSpPr/>
          <p:nvPr/>
        </p:nvSpPr>
        <p:spPr>
          <a:xfrm>
            <a:off x="764977" y="1711762"/>
            <a:ext cx="13099018" cy="621030"/>
          </a:xfrm>
          <a:prstGeom prst="rect">
            <a:avLst/>
          </a:prstGeom>
          <a:solidFill>
            <a:srgbClr val="FFFFFF">
              <a:alpha val="4000"/>
            </a:srgbClr>
          </a:solidFill>
          <a:ln/>
        </p:spPr>
        <p:txBody>
          <a:bodyPr/>
          <a:lstStyle/>
          <a:p>
            <a:endParaRPr lang="en-IN"/>
          </a:p>
        </p:txBody>
      </p:sp>
      <p:sp>
        <p:nvSpPr>
          <p:cNvPr id="5" name="Text 3"/>
          <p:cNvSpPr/>
          <p:nvPr/>
        </p:nvSpPr>
        <p:spPr>
          <a:xfrm>
            <a:off x="982623" y="1849160"/>
            <a:ext cx="3929420" cy="346234"/>
          </a:xfrm>
          <a:prstGeom prst="rect">
            <a:avLst/>
          </a:prstGeom>
          <a:noFill/>
          <a:ln/>
        </p:spPr>
        <p:txBody>
          <a:bodyPr wrap="none" lIns="0" tIns="0" rIns="0" bIns="0" rtlCol="0" anchor="t"/>
          <a:lstStyle/>
          <a:p>
            <a:pPr marL="0" indent="0" algn="l">
              <a:lnSpc>
                <a:spcPts val="2700"/>
              </a:lnSpc>
              <a:buNone/>
            </a:pPr>
            <a:r>
              <a:rPr lang="en-US" sz="1700" b="1" dirty="0">
                <a:solidFill>
                  <a:srgbClr val="04318F"/>
                </a:solidFill>
                <a:latin typeface="Heebo" pitchFamily="34" charset="0"/>
                <a:ea typeface="Heebo" pitchFamily="34" charset="-122"/>
                <a:cs typeface="Heebo" pitchFamily="34" charset="-120"/>
              </a:rPr>
              <a:t>Fund Type</a:t>
            </a:r>
            <a:endParaRPr lang="en-US" sz="1700" dirty="0"/>
          </a:p>
        </p:txBody>
      </p:sp>
      <p:sp>
        <p:nvSpPr>
          <p:cNvPr id="6" name="Text 4"/>
          <p:cNvSpPr/>
          <p:nvPr/>
        </p:nvSpPr>
        <p:spPr>
          <a:xfrm>
            <a:off x="5352336" y="1849160"/>
            <a:ext cx="3925610" cy="346234"/>
          </a:xfrm>
          <a:prstGeom prst="rect">
            <a:avLst/>
          </a:prstGeom>
          <a:noFill/>
          <a:ln/>
        </p:spPr>
        <p:txBody>
          <a:bodyPr wrap="none" lIns="0" tIns="0" rIns="0" bIns="0" rtlCol="0" anchor="t"/>
          <a:lstStyle/>
          <a:p>
            <a:pPr marL="0" indent="0" algn="l">
              <a:lnSpc>
                <a:spcPts val="2700"/>
              </a:lnSpc>
              <a:buNone/>
            </a:pPr>
            <a:r>
              <a:rPr lang="en-US" sz="1700" b="1" dirty="0">
                <a:solidFill>
                  <a:srgbClr val="04318F"/>
                </a:solidFill>
                <a:latin typeface="Heebo" pitchFamily="34" charset="0"/>
                <a:ea typeface="Heebo" pitchFamily="34" charset="-122"/>
                <a:cs typeface="Heebo" pitchFamily="34" charset="-120"/>
              </a:rPr>
              <a:t>If Purchased Before 31 Mar 2023</a:t>
            </a:r>
            <a:endParaRPr lang="en-US" sz="1700" dirty="0"/>
          </a:p>
        </p:txBody>
      </p:sp>
      <p:sp>
        <p:nvSpPr>
          <p:cNvPr id="7" name="Text 5"/>
          <p:cNvSpPr/>
          <p:nvPr/>
        </p:nvSpPr>
        <p:spPr>
          <a:xfrm>
            <a:off x="9718238" y="1849160"/>
            <a:ext cx="3929420" cy="346234"/>
          </a:xfrm>
          <a:prstGeom prst="rect">
            <a:avLst/>
          </a:prstGeom>
          <a:noFill/>
          <a:ln/>
        </p:spPr>
        <p:txBody>
          <a:bodyPr wrap="none" lIns="0" tIns="0" rIns="0" bIns="0" rtlCol="0" anchor="t"/>
          <a:lstStyle/>
          <a:p>
            <a:pPr marL="0" indent="0" algn="l">
              <a:lnSpc>
                <a:spcPts val="2700"/>
              </a:lnSpc>
              <a:buNone/>
            </a:pPr>
            <a:r>
              <a:rPr lang="en-US" sz="1700" b="1" dirty="0">
                <a:solidFill>
                  <a:srgbClr val="04318F"/>
                </a:solidFill>
                <a:latin typeface="Heebo" pitchFamily="34" charset="0"/>
                <a:ea typeface="Heebo" pitchFamily="34" charset="-122"/>
                <a:cs typeface="Heebo" pitchFamily="34" charset="-120"/>
              </a:rPr>
              <a:t>If Purchased After 31 Mar 2023</a:t>
            </a:r>
            <a:endParaRPr lang="en-US" sz="1700" dirty="0"/>
          </a:p>
        </p:txBody>
      </p:sp>
      <p:sp>
        <p:nvSpPr>
          <p:cNvPr id="8" name="Shape 6"/>
          <p:cNvSpPr/>
          <p:nvPr/>
        </p:nvSpPr>
        <p:spPr>
          <a:xfrm>
            <a:off x="764977" y="2332792"/>
            <a:ext cx="13099018" cy="1097042"/>
          </a:xfrm>
          <a:prstGeom prst="rect">
            <a:avLst/>
          </a:prstGeom>
          <a:solidFill>
            <a:srgbClr val="000000">
              <a:alpha val="4000"/>
            </a:srgbClr>
          </a:solidFill>
          <a:ln/>
        </p:spPr>
        <p:txBody>
          <a:bodyPr/>
          <a:lstStyle/>
          <a:p>
            <a:endParaRPr lang="en-IN"/>
          </a:p>
        </p:txBody>
      </p:sp>
      <p:sp>
        <p:nvSpPr>
          <p:cNvPr id="9" name="Text 7"/>
          <p:cNvSpPr/>
          <p:nvPr/>
        </p:nvSpPr>
        <p:spPr>
          <a:xfrm>
            <a:off x="982623" y="2470190"/>
            <a:ext cx="3929420" cy="692467"/>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Equity and Arbitrage Funds (more than 65% in equity)</a:t>
            </a:r>
            <a:endParaRPr lang="en-US" sz="1700" dirty="0"/>
          </a:p>
        </p:txBody>
      </p:sp>
      <p:sp>
        <p:nvSpPr>
          <p:cNvPr id="10" name="Text 8"/>
          <p:cNvSpPr/>
          <p:nvPr/>
        </p:nvSpPr>
        <p:spPr>
          <a:xfrm>
            <a:off x="5352336" y="2470190"/>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20% if sold before 12 months </a:t>
            </a:r>
            <a:endParaRPr lang="en-US" sz="1700" dirty="0"/>
          </a:p>
        </p:txBody>
      </p:sp>
      <p:sp>
        <p:nvSpPr>
          <p:cNvPr id="11" name="Text 9"/>
          <p:cNvSpPr/>
          <p:nvPr/>
        </p:nvSpPr>
        <p:spPr>
          <a:xfrm>
            <a:off x="5352336" y="2946202"/>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 LTCG: 12.5% if held for 12+ months</a:t>
            </a:r>
            <a:endParaRPr lang="en-US" sz="1700" dirty="0"/>
          </a:p>
        </p:txBody>
      </p:sp>
      <p:sp>
        <p:nvSpPr>
          <p:cNvPr id="12" name="Text 10"/>
          <p:cNvSpPr/>
          <p:nvPr/>
        </p:nvSpPr>
        <p:spPr>
          <a:xfrm>
            <a:off x="9718238" y="2470190"/>
            <a:ext cx="392942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20% if sold before 12 months /</a:t>
            </a:r>
            <a:endParaRPr lang="en-US" sz="1700" dirty="0"/>
          </a:p>
        </p:txBody>
      </p:sp>
      <p:sp>
        <p:nvSpPr>
          <p:cNvPr id="13" name="Text 11"/>
          <p:cNvSpPr/>
          <p:nvPr/>
        </p:nvSpPr>
        <p:spPr>
          <a:xfrm>
            <a:off x="9718238" y="2946202"/>
            <a:ext cx="392942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LTCG: 12.5% if held for 12+ months</a:t>
            </a:r>
            <a:endParaRPr lang="en-US" sz="1700" dirty="0"/>
          </a:p>
        </p:txBody>
      </p:sp>
      <p:sp>
        <p:nvSpPr>
          <p:cNvPr id="14" name="Shape 12"/>
          <p:cNvSpPr/>
          <p:nvPr/>
        </p:nvSpPr>
        <p:spPr>
          <a:xfrm>
            <a:off x="764977" y="3429833"/>
            <a:ext cx="13099018" cy="1789509"/>
          </a:xfrm>
          <a:prstGeom prst="rect">
            <a:avLst/>
          </a:prstGeom>
          <a:solidFill>
            <a:srgbClr val="FFFFFF">
              <a:alpha val="4000"/>
            </a:srgbClr>
          </a:solidFill>
          <a:ln/>
        </p:spPr>
        <p:txBody>
          <a:bodyPr/>
          <a:lstStyle/>
          <a:p>
            <a:endParaRPr lang="en-IN"/>
          </a:p>
        </p:txBody>
      </p:sp>
      <p:sp>
        <p:nvSpPr>
          <p:cNvPr id="15" name="Text 13"/>
          <p:cNvSpPr/>
          <p:nvPr/>
        </p:nvSpPr>
        <p:spPr>
          <a:xfrm>
            <a:off x="982623" y="3567232"/>
            <a:ext cx="3929420" cy="1038701"/>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Debt Funds and Floater Funds (more than 65% in debt and money market instruments)</a:t>
            </a:r>
            <a:endParaRPr lang="en-US" sz="1700" dirty="0"/>
          </a:p>
        </p:txBody>
      </p:sp>
      <p:sp>
        <p:nvSpPr>
          <p:cNvPr id="16" name="Text 14"/>
          <p:cNvSpPr/>
          <p:nvPr/>
        </p:nvSpPr>
        <p:spPr>
          <a:xfrm>
            <a:off x="5352336" y="3567232"/>
            <a:ext cx="3925610" cy="692467"/>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Taxed as per the income slab if sold before 24 months </a:t>
            </a:r>
            <a:endParaRPr lang="en-US" sz="1700" dirty="0"/>
          </a:p>
        </p:txBody>
      </p:sp>
      <p:sp>
        <p:nvSpPr>
          <p:cNvPr id="17" name="Text 15"/>
          <p:cNvSpPr/>
          <p:nvPr/>
        </p:nvSpPr>
        <p:spPr>
          <a:xfrm>
            <a:off x="5352336" y="4389477"/>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LTCG: 12.5% if held for 24+ months</a:t>
            </a:r>
            <a:endParaRPr lang="en-US" sz="1700" dirty="0"/>
          </a:p>
        </p:txBody>
      </p:sp>
      <p:sp>
        <p:nvSpPr>
          <p:cNvPr id="18" name="Text 16"/>
          <p:cNvSpPr/>
          <p:nvPr/>
        </p:nvSpPr>
        <p:spPr>
          <a:xfrm>
            <a:off x="9718238" y="3567232"/>
            <a:ext cx="3929420" cy="692467"/>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The gains are always taxed as per the income tax slabs.</a:t>
            </a:r>
            <a:endParaRPr lang="en-US" sz="1700" dirty="0"/>
          </a:p>
        </p:txBody>
      </p:sp>
      <p:sp>
        <p:nvSpPr>
          <p:cNvPr id="19" name="Text 17"/>
          <p:cNvSpPr/>
          <p:nvPr/>
        </p:nvSpPr>
        <p:spPr>
          <a:xfrm>
            <a:off x="9718238" y="4389477"/>
            <a:ext cx="3929420" cy="692467"/>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No classification of LTCG or STCG is made.</a:t>
            </a:r>
            <a:endParaRPr lang="en-US" sz="1700" dirty="0"/>
          </a:p>
        </p:txBody>
      </p:sp>
      <p:sp>
        <p:nvSpPr>
          <p:cNvPr id="20" name="Shape 18"/>
          <p:cNvSpPr/>
          <p:nvPr/>
        </p:nvSpPr>
        <p:spPr>
          <a:xfrm>
            <a:off x="764977" y="5219343"/>
            <a:ext cx="13099018" cy="1313498"/>
          </a:xfrm>
          <a:prstGeom prst="rect">
            <a:avLst/>
          </a:prstGeom>
          <a:solidFill>
            <a:srgbClr val="000000">
              <a:alpha val="4000"/>
            </a:srgbClr>
          </a:solidFill>
          <a:ln/>
        </p:spPr>
        <p:txBody>
          <a:bodyPr/>
          <a:lstStyle/>
          <a:p>
            <a:endParaRPr lang="en-IN"/>
          </a:p>
        </p:txBody>
      </p:sp>
      <p:sp>
        <p:nvSpPr>
          <p:cNvPr id="21" name="Text 19"/>
          <p:cNvSpPr/>
          <p:nvPr/>
        </p:nvSpPr>
        <p:spPr>
          <a:xfrm>
            <a:off x="982623" y="5356741"/>
            <a:ext cx="3929420" cy="1038701"/>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Conservative Hybrid Funds (more than 65% in debt and money market instruments)</a:t>
            </a:r>
            <a:endParaRPr lang="en-US" sz="1700" dirty="0"/>
          </a:p>
        </p:txBody>
      </p:sp>
      <p:sp>
        <p:nvSpPr>
          <p:cNvPr id="22" name="Text 20"/>
          <p:cNvSpPr/>
          <p:nvPr/>
        </p:nvSpPr>
        <p:spPr>
          <a:xfrm>
            <a:off x="5352336" y="5356741"/>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As per the slab rates </a:t>
            </a:r>
            <a:endParaRPr lang="en-US" sz="1700" dirty="0"/>
          </a:p>
        </p:txBody>
      </p:sp>
      <p:sp>
        <p:nvSpPr>
          <p:cNvPr id="23" name="Text 21"/>
          <p:cNvSpPr/>
          <p:nvPr/>
        </p:nvSpPr>
        <p:spPr>
          <a:xfrm>
            <a:off x="5352336" y="5832753"/>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LTCG: 12.5% if held for 24+ months</a:t>
            </a:r>
            <a:endParaRPr lang="en-US" sz="1700" dirty="0"/>
          </a:p>
        </p:txBody>
      </p:sp>
      <p:sp>
        <p:nvSpPr>
          <p:cNvPr id="24" name="Text 22"/>
          <p:cNvSpPr/>
          <p:nvPr/>
        </p:nvSpPr>
        <p:spPr>
          <a:xfrm>
            <a:off x="9718238" y="5356741"/>
            <a:ext cx="392942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Always as per the slab rates</a:t>
            </a:r>
            <a:endParaRPr lang="en-US" sz="1700" dirty="0"/>
          </a:p>
        </p:txBody>
      </p:sp>
      <p:sp>
        <p:nvSpPr>
          <p:cNvPr id="25" name="Shape 23"/>
          <p:cNvSpPr/>
          <p:nvPr/>
        </p:nvSpPr>
        <p:spPr>
          <a:xfrm>
            <a:off x="764977" y="6532840"/>
            <a:ext cx="13099018" cy="1097042"/>
          </a:xfrm>
          <a:prstGeom prst="rect">
            <a:avLst/>
          </a:prstGeom>
          <a:solidFill>
            <a:srgbClr val="FFFFFF">
              <a:alpha val="4000"/>
            </a:srgbClr>
          </a:solidFill>
          <a:ln/>
        </p:spPr>
        <p:txBody>
          <a:bodyPr/>
          <a:lstStyle/>
          <a:p>
            <a:endParaRPr lang="en-IN"/>
          </a:p>
        </p:txBody>
      </p:sp>
      <p:sp>
        <p:nvSpPr>
          <p:cNvPr id="26" name="Text 24"/>
          <p:cNvSpPr/>
          <p:nvPr/>
        </p:nvSpPr>
        <p:spPr>
          <a:xfrm>
            <a:off x="982623" y="6670238"/>
            <a:ext cx="3929420" cy="692467"/>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Balanced or Aggressive Hybrid Funds (more than 65% in equity)</a:t>
            </a:r>
            <a:endParaRPr lang="en-US" sz="1700" dirty="0"/>
          </a:p>
        </p:txBody>
      </p:sp>
      <p:sp>
        <p:nvSpPr>
          <p:cNvPr id="27" name="Text 25"/>
          <p:cNvSpPr/>
          <p:nvPr/>
        </p:nvSpPr>
        <p:spPr>
          <a:xfrm>
            <a:off x="5352336" y="6670238"/>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20% if sold before 12 months /</a:t>
            </a:r>
            <a:endParaRPr lang="en-US" sz="1700" dirty="0"/>
          </a:p>
        </p:txBody>
      </p:sp>
      <p:sp>
        <p:nvSpPr>
          <p:cNvPr id="28" name="Text 26"/>
          <p:cNvSpPr/>
          <p:nvPr/>
        </p:nvSpPr>
        <p:spPr>
          <a:xfrm>
            <a:off x="5352336" y="7146250"/>
            <a:ext cx="392561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LTCG: 12.5% if held for 12+ months</a:t>
            </a:r>
            <a:endParaRPr lang="en-US" sz="1700" dirty="0"/>
          </a:p>
        </p:txBody>
      </p:sp>
      <p:sp>
        <p:nvSpPr>
          <p:cNvPr id="29" name="Text 27"/>
          <p:cNvSpPr/>
          <p:nvPr/>
        </p:nvSpPr>
        <p:spPr>
          <a:xfrm>
            <a:off x="9718238" y="6670238"/>
            <a:ext cx="392942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STCG: 20% if sold before 12 months /</a:t>
            </a:r>
            <a:endParaRPr lang="en-US" sz="1700" dirty="0"/>
          </a:p>
        </p:txBody>
      </p:sp>
      <p:sp>
        <p:nvSpPr>
          <p:cNvPr id="30" name="Text 28"/>
          <p:cNvSpPr/>
          <p:nvPr/>
        </p:nvSpPr>
        <p:spPr>
          <a:xfrm>
            <a:off x="9718238" y="7146250"/>
            <a:ext cx="3929420" cy="346234"/>
          </a:xfrm>
          <a:prstGeom prst="rect">
            <a:avLst/>
          </a:prstGeom>
          <a:noFill/>
          <a:ln/>
        </p:spPr>
        <p:txBody>
          <a:bodyPr wrap="non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LTCG: 12.5% if held for 12+ months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4502" y="785813"/>
            <a:ext cx="5587841" cy="691515"/>
          </a:xfrm>
          <a:prstGeom prst="rect">
            <a:avLst/>
          </a:prstGeom>
          <a:noFill/>
          <a:ln/>
        </p:spPr>
        <p:txBody>
          <a:bodyPr wrap="none" lIns="0" tIns="0" rIns="0" bIns="0" rtlCol="0" anchor="t"/>
          <a:lstStyle/>
          <a:p>
            <a:pPr marL="0" indent="0" algn="l">
              <a:lnSpc>
                <a:spcPts val="5400"/>
              </a:lnSpc>
              <a:buNone/>
            </a:pPr>
            <a:r>
              <a:rPr lang="en-US" sz="4350" dirty="0">
                <a:solidFill>
                  <a:srgbClr val="152D47"/>
                </a:solidFill>
                <a:latin typeface="Crimson Pro Semi Bold" pitchFamily="34" charset="0"/>
                <a:ea typeface="Crimson Pro Semi Bold" pitchFamily="34" charset="-122"/>
                <a:cs typeface="Crimson Pro Semi Bold" pitchFamily="34" charset="-120"/>
              </a:rPr>
              <a:t>Other Relevant Taxation</a:t>
            </a:r>
            <a:endParaRPr lang="en-US" sz="4350" dirty="0"/>
          </a:p>
        </p:txBody>
      </p:sp>
      <p:sp>
        <p:nvSpPr>
          <p:cNvPr id="3" name="Shape 1"/>
          <p:cNvSpPr/>
          <p:nvPr/>
        </p:nvSpPr>
        <p:spPr>
          <a:xfrm>
            <a:off x="774502" y="1919883"/>
            <a:ext cx="4212908" cy="3106341"/>
          </a:xfrm>
          <a:prstGeom prst="roundRect">
            <a:avLst>
              <a:gd name="adj" fmla="val 4710"/>
            </a:avLst>
          </a:prstGeom>
          <a:solidFill>
            <a:srgbClr val="FFFFFF"/>
          </a:solidFill>
          <a:ln w="30480">
            <a:solidFill>
              <a:srgbClr val="D8D4D4"/>
            </a:solidFill>
            <a:prstDash val="solid"/>
          </a:ln>
        </p:spPr>
        <p:txBody>
          <a:bodyPr/>
          <a:lstStyle/>
          <a:p>
            <a:endParaRPr lang="en-IN"/>
          </a:p>
        </p:txBody>
      </p:sp>
      <p:sp>
        <p:nvSpPr>
          <p:cNvPr id="4" name="Shape 2"/>
          <p:cNvSpPr/>
          <p:nvPr/>
        </p:nvSpPr>
        <p:spPr>
          <a:xfrm>
            <a:off x="744022" y="1919883"/>
            <a:ext cx="121920" cy="3106341"/>
          </a:xfrm>
          <a:prstGeom prst="roundRect">
            <a:avLst>
              <a:gd name="adj" fmla="val 27226"/>
            </a:avLst>
          </a:prstGeom>
          <a:solidFill>
            <a:srgbClr val="2150FE"/>
          </a:solidFill>
          <a:ln/>
        </p:spPr>
        <p:txBody>
          <a:bodyPr/>
          <a:lstStyle/>
          <a:p>
            <a:endParaRPr lang="en-IN"/>
          </a:p>
        </p:txBody>
      </p:sp>
      <p:sp>
        <p:nvSpPr>
          <p:cNvPr id="5" name="Text 3"/>
          <p:cNvSpPr/>
          <p:nvPr/>
        </p:nvSpPr>
        <p:spPr>
          <a:xfrm>
            <a:off x="1117640" y="2171581"/>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Dividend Income</a:t>
            </a:r>
            <a:endParaRPr lang="en-US" sz="2150" dirty="0"/>
          </a:p>
        </p:txBody>
      </p:sp>
      <p:sp>
        <p:nvSpPr>
          <p:cNvPr id="6" name="Text 4"/>
          <p:cNvSpPr/>
          <p:nvPr/>
        </p:nvSpPr>
        <p:spPr>
          <a:xfrm>
            <a:off x="1117640" y="2649974"/>
            <a:ext cx="3618071" cy="1770459"/>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Dividends from shares and mutual funds are taxed in the hands of the shareholder as </a:t>
            </a:r>
            <a:r>
              <a:rPr lang="en-US" sz="1700" b="1" dirty="0">
                <a:solidFill>
                  <a:srgbClr val="4C4C4D"/>
                </a:solidFill>
                <a:latin typeface="Heebo" pitchFamily="34" charset="0"/>
                <a:ea typeface="Heebo" pitchFamily="34" charset="-122"/>
                <a:cs typeface="Heebo" pitchFamily="34" charset="-120"/>
              </a:rPr>
              <a:t>"Income from Other Sources"</a:t>
            </a:r>
            <a:r>
              <a:rPr lang="en-US" sz="1700" dirty="0">
                <a:solidFill>
                  <a:srgbClr val="4C4C4D"/>
                </a:solidFill>
                <a:latin typeface="Heebo" pitchFamily="34" charset="0"/>
                <a:ea typeface="Heebo" pitchFamily="34" charset="-122"/>
                <a:cs typeface="Heebo" pitchFamily="34" charset="-120"/>
              </a:rPr>
              <a:t> according to their applicable income tax slab rates.</a:t>
            </a:r>
            <a:endParaRPr lang="en-US" sz="1700" dirty="0"/>
          </a:p>
        </p:txBody>
      </p:sp>
      <p:sp>
        <p:nvSpPr>
          <p:cNvPr id="7" name="Shape 5"/>
          <p:cNvSpPr/>
          <p:nvPr/>
        </p:nvSpPr>
        <p:spPr>
          <a:xfrm>
            <a:off x="5208627" y="1919883"/>
            <a:ext cx="4213027" cy="3106341"/>
          </a:xfrm>
          <a:prstGeom prst="roundRect">
            <a:avLst>
              <a:gd name="adj" fmla="val 4710"/>
            </a:avLst>
          </a:prstGeom>
          <a:solidFill>
            <a:srgbClr val="FFFFFF"/>
          </a:solidFill>
          <a:ln w="30480">
            <a:solidFill>
              <a:srgbClr val="D8D4D4"/>
            </a:solidFill>
            <a:prstDash val="solid"/>
          </a:ln>
        </p:spPr>
        <p:txBody>
          <a:bodyPr/>
          <a:lstStyle/>
          <a:p>
            <a:endParaRPr lang="en-IN"/>
          </a:p>
        </p:txBody>
      </p:sp>
      <p:sp>
        <p:nvSpPr>
          <p:cNvPr id="8" name="Shape 6"/>
          <p:cNvSpPr/>
          <p:nvPr/>
        </p:nvSpPr>
        <p:spPr>
          <a:xfrm>
            <a:off x="5178147" y="1919883"/>
            <a:ext cx="121920" cy="3106341"/>
          </a:xfrm>
          <a:prstGeom prst="roundRect">
            <a:avLst>
              <a:gd name="adj" fmla="val 27226"/>
            </a:avLst>
          </a:prstGeom>
          <a:solidFill>
            <a:srgbClr val="2150FE"/>
          </a:solidFill>
          <a:ln/>
        </p:spPr>
        <p:txBody>
          <a:bodyPr/>
          <a:lstStyle/>
          <a:p>
            <a:endParaRPr lang="en-IN"/>
          </a:p>
        </p:txBody>
      </p:sp>
      <p:sp>
        <p:nvSpPr>
          <p:cNvPr id="9" name="Text 7"/>
          <p:cNvSpPr/>
          <p:nvPr/>
        </p:nvSpPr>
        <p:spPr>
          <a:xfrm>
            <a:off x="5551765" y="2171581"/>
            <a:ext cx="2890718" cy="345638"/>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Futures &amp; Options (F&amp;O)</a:t>
            </a:r>
            <a:endParaRPr lang="en-US" sz="2150" dirty="0"/>
          </a:p>
        </p:txBody>
      </p:sp>
      <p:sp>
        <p:nvSpPr>
          <p:cNvPr id="10" name="Text 8"/>
          <p:cNvSpPr/>
          <p:nvPr/>
        </p:nvSpPr>
        <p:spPr>
          <a:xfrm>
            <a:off x="5551765" y="2649974"/>
            <a:ext cx="3618190" cy="2124551"/>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Income from F&amp;O trading is treated as </a:t>
            </a:r>
            <a:r>
              <a:rPr lang="en-US" sz="1700" b="1" dirty="0">
                <a:solidFill>
                  <a:srgbClr val="4C4C4D"/>
                </a:solidFill>
                <a:latin typeface="Heebo" pitchFamily="34" charset="0"/>
                <a:ea typeface="Heebo" pitchFamily="34" charset="-122"/>
                <a:cs typeface="Heebo" pitchFamily="34" charset="-120"/>
              </a:rPr>
              <a:t>business income (non-speculative)</a:t>
            </a:r>
            <a:r>
              <a:rPr lang="en-US" sz="1700" dirty="0">
                <a:solidFill>
                  <a:srgbClr val="4C4C4D"/>
                </a:solidFill>
                <a:latin typeface="Heebo" pitchFamily="34" charset="0"/>
                <a:ea typeface="Heebo" pitchFamily="34" charset="-122"/>
                <a:cs typeface="Heebo" pitchFamily="34" charset="-120"/>
              </a:rPr>
              <a:t> and taxed at the individual's slab rates. Losses can be set off against any income except salary income and carried forward.</a:t>
            </a:r>
            <a:endParaRPr lang="en-US" sz="1700" dirty="0"/>
          </a:p>
        </p:txBody>
      </p:sp>
      <p:sp>
        <p:nvSpPr>
          <p:cNvPr id="11" name="Shape 9"/>
          <p:cNvSpPr/>
          <p:nvPr/>
        </p:nvSpPr>
        <p:spPr>
          <a:xfrm>
            <a:off x="9642872" y="1919883"/>
            <a:ext cx="4213027" cy="3106341"/>
          </a:xfrm>
          <a:prstGeom prst="roundRect">
            <a:avLst>
              <a:gd name="adj" fmla="val 4710"/>
            </a:avLst>
          </a:prstGeom>
          <a:solidFill>
            <a:srgbClr val="FFFFFF"/>
          </a:solidFill>
          <a:ln w="30480">
            <a:solidFill>
              <a:srgbClr val="D8D4D4"/>
            </a:solidFill>
            <a:prstDash val="solid"/>
          </a:ln>
        </p:spPr>
        <p:txBody>
          <a:bodyPr/>
          <a:lstStyle/>
          <a:p>
            <a:endParaRPr lang="en-IN"/>
          </a:p>
        </p:txBody>
      </p:sp>
      <p:sp>
        <p:nvSpPr>
          <p:cNvPr id="12" name="Shape 10"/>
          <p:cNvSpPr/>
          <p:nvPr/>
        </p:nvSpPr>
        <p:spPr>
          <a:xfrm>
            <a:off x="9612392" y="1919883"/>
            <a:ext cx="121920" cy="3106341"/>
          </a:xfrm>
          <a:prstGeom prst="roundRect">
            <a:avLst>
              <a:gd name="adj" fmla="val 27226"/>
            </a:avLst>
          </a:prstGeom>
          <a:solidFill>
            <a:srgbClr val="2150FE"/>
          </a:solidFill>
          <a:ln/>
        </p:spPr>
        <p:txBody>
          <a:bodyPr/>
          <a:lstStyle/>
          <a:p>
            <a:endParaRPr lang="en-IN"/>
          </a:p>
        </p:txBody>
      </p:sp>
      <p:sp>
        <p:nvSpPr>
          <p:cNvPr id="13" name="Text 11"/>
          <p:cNvSpPr/>
          <p:nvPr/>
        </p:nvSpPr>
        <p:spPr>
          <a:xfrm>
            <a:off x="9986010" y="2171581"/>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Buyback of Shares</a:t>
            </a:r>
            <a:endParaRPr lang="en-US" sz="2150" dirty="0"/>
          </a:p>
        </p:txBody>
      </p:sp>
      <p:sp>
        <p:nvSpPr>
          <p:cNvPr id="14" name="Text 12"/>
          <p:cNvSpPr/>
          <p:nvPr/>
        </p:nvSpPr>
        <p:spPr>
          <a:xfrm>
            <a:off x="9986010" y="2649974"/>
            <a:ext cx="3618190" cy="2124551"/>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When a listed company buys back its shares, the proceeds received by the shareholder are treated as a </a:t>
            </a:r>
            <a:r>
              <a:rPr lang="en-US" sz="1700" b="1" dirty="0">
                <a:solidFill>
                  <a:srgbClr val="4C4C4D"/>
                </a:solidFill>
                <a:latin typeface="Heebo" pitchFamily="34" charset="0"/>
                <a:ea typeface="Heebo" pitchFamily="34" charset="-122"/>
                <a:cs typeface="Heebo" pitchFamily="34" charset="-120"/>
              </a:rPr>
              <a:t>deemed dividend</a:t>
            </a:r>
            <a:r>
              <a:rPr lang="en-US" sz="1700" dirty="0">
                <a:solidFill>
                  <a:srgbClr val="4C4C4D"/>
                </a:solidFill>
                <a:latin typeface="Heebo" pitchFamily="34" charset="0"/>
                <a:ea typeface="Heebo" pitchFamily="34" charset="-122"/>
                <a:cs typeface="Heebo" pitchFamily="34" charset="-120"/>
              </a:rPr>
              <a:t> and taxed under "Income from Other Sources" at slab rates.</a:t>
            </a:r>
            <a:endParaRPr lang="en-US" sz="1700" dirty="0"/>
          </a:p>
        </p:txBody>
      </p:sp>
      <p:sp>
        <p:nvSpPr>
          <p:cNvPr id="15" name="Text 13"/>
          <p:cNvSpPr/>
          <p:nvPr/>
        </p:nvSpPr>
        <p:spPr>
          <a:xfrm>
            <a:off x="774502" y="5358051"/>
            <a:ext cx="5532358" cy="691515"/>
          </a:xfrm>
          <a:prstGeom prst="rect">
            <a:avLst/>
          </a:prstGeom>
          <a:noFill/>
          <a:ln/>
        </p:spPr>
        <p:txBody>
          <a:bodyPr wrap="none" lIns="0" tIns="0" rIns="0" bIns="0" rtlCol="0" anchor="t"/>
          <a:lstStyle/>
          <a:p>
            <a:pPr marL="0" indent="0" algn="l">
              <a:lnSpc>
                <a:spcPts val="5400"/>
              </a:lnSpc>
              <a:buNone/>
            </a:pPr>
            <a:endParaRPr lang="en-US" sz="4350" dirty="0"/>
          </a:p>
        </p:txBody>
      </p:sp>
      <p:sp>
        <p:nvSpPr>
          <p:cNvPr id="16" name="Text 14"/>
          <p:cNvSpPr/>
          <p:nvPr/>
        </p:nvSpPr>
        <p:spPr>
          <a:xfrm>
            <a:off x="774502" y="6381393"/>
            <a:ext cx="13081397" cy="1062276"/>
          </a:xfrm>
          <a:prstGeom prst="rect">
            <a:avLst/>
          </a:prstGeom>
          <a:noFill/>
          <a:ln/>
        </p:spPr>
        <p:txBody>
          <a:bodyPr wrap="square" lIns="0" tIns="0" rIns="0" bIns="0" rtlCol="0" anchor="t"/>
          <a:lstStyle/>
          <a:p>
            <a:pPr marL="0" indent="0" algn="l">
              <a:lnSpc>
                <a:spcPts val="2750"/>
              </a:lnSpc>
              <a:buNone/>
            </a:pP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7829" y="707946"/>
            <a:ext cx="13087588" cy="649843"/>
          </a:xfrm>
          <a:prstGeom prst="rect">
            <a:avLst/>
          </a:prstGeom>
          <a:noFill/>
          <a:ln/>
        </p:spPr>
        <p:txBody>
          <a:bodyPr wrap="none" lIns="0" tIns="0" rIns="0" bIns="0" rtlCol="0" anchor="t"/>
          <a:lstStyle/>
          <a:p>
            <a:pPr marL="0" indent="0" algn="l">
              <a:lnSpc>
                <a:spcPts val="5100"/>
              </a:lnSpc>
              <a:buNone/>
            </a:pPr>
            <a:r>
              <a:rPr lang="en-US" sz="4050" dirty="0">
                <a:solidFill>
                  <a:srgbClr val="152D47"/>
                </a:solidFill>
                <a:latin typeface="Crimson Pro Semi Bold" pitchFamily="34" charset="0"/>
                <a:ea typeface="Crimson Pro Semi Bold" pitchFamily="34" charset="-122"/>
                <a:cs typeface="Crimson Pro Semi Bold" pitchFamily="34" charset="-120"/>
              </a:rPr>
              <a:t>Buyback of Shares: New Tax Rules (Effective October 1, 2024)</a:t>
            </a:r>
            <a:endParaRPr lang="en-US" sz="4050" dirty="0"/>
          </a:p>
        </p:txBody>
      </p:sp>
      <p:sp>
        <p:nvSpPr>
          <p:cNvPr id="3" name="Text 1"/>
          <p:cNvSpPr/>
          <p:nvPr/>
        </p:nvSpPr>
        <p:spPr>
          <a:xfrm>
            <a:off x="727829" y="1773674"/>
            <a:ext cx="207883" cy="259913"/>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Crimson Pro Light" pitchFamily="34" charset="0"/>
                <a:ea typeface="Crimson Pro Light" pitchFamily="34" charset="-122"/>
                <a:cs typeface="Crimson Pro Light" pitchFamily="34" charset="-120"/>
              </a:rPr>
              <a:t>01</a:t>
            </a:r>
            <a:endParaRPr lang="en-US" sz="1600" dirty="0"/>
          </a:p>
        </p:txBody>
      </p:sp>
      <p:sp>
        <p:nvSpPr>
          <p:cNvPr id="4" name="Shape 2"/>
          <p:cNvSpPr/>
          <p:nvPr/>
        </p:nvSpPr>
        <p:spPr>
          <a:xfrm>
            <a:off x="727829" y="2104192"/>
            <a:ext cx="6483429" cy="22860"/>
          </a:xfrm>
          <a:prstGeom prst="rect">
            <a:avLst/>
          </a:prstGeom>
          <a:solidFill>
            <a:srgbClr val="2150FE"/>
          </a:solidFill>
          <a:ln/>
        </p:spPr>
        <p:txBody>
          <a:bodyPr/>
          <a:lstStyle/>
          <a:p>
            <a:endParaRPr lang="en-IN"/>
          </a:p>
        </p:txBody>
      </p:sp>
      <p:sp>
        <p:nvSpPr>
          <p:cNvPr id="5" name="Text 3"/>
          <p:cNvSpPr/>
          <p:nvPr/>
        </p:nvSpPr>
        <p:spPr>
          <a:xfrm>
            <a:off x="727829" y="2253853"/>
            <a:ext cx="3351014" cy="324802"/>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Tax on Shareholder (Recipient)</a:t>
            </a:r>
            <a:endParaRPr lang="en-US" sz="2000" dirty="0"/>
          </a:p>
        </p:txBody>
      </p:sp>
      <p:sp>
        <p:nvSpPr>
          <p:cNvPr id="6" name="Text 4"/>
          <p:cNvSpPr/>
          <p:nvPr/>
        </p:nvSpPr>
        <p:spPr>
          <a:xfrm>
            <a:off x="727829" y="2703314"/>
            <a:ext cx="6483429" cy="99833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The entire amount received in a buyback is treated as </a:t>
            </a:r>
            <a:r>
              <a:rPr lang="en-US" sz="1600" b="1" dirty="0">
                <a:solidFill>
                  <a:srgbClr val="4C4C4D"/>
                </a:solidFill>
                <a:latin typeface="Heebo" pitchFamily="34" charset="0"/>
                <a:ea typeface="Heebo" pitchFamily="34" charset="-122"/>
                <a:cs typeface="Heebo" pitchFamily="34" charset="-120"/>
              </a:rPr>
              <a:t>"Income from Other Sources"</a:t>
            </a:r>
            <a:r>
              <a:rPr lang="en-US" sz="1600" dirty="0">
                <a:solidFill>
                  <a:srgbClr val="4C4C4D"/>
                </a:solidFill>
                <a:latin typeface="Heebo" pitchFamily="34" charset="0"/>
                <a:ea typeface="Heebo" pitchFamily="34" charset="-122"/>
                <a:cs typeface="Heebo" pitchFamily="34" charset="-120"/>
              </a:rPr>
              <a:t> and taxable at personal income tax slab rate (up to highest bracket).</a:t>
            </a:r>
            <a:endParaRPr lang="en-US" sz="1600" dirty="0"/>
          </a:p>
        </p:txBody>
      </p:sp>
      <p:sp>
        <p:nvSpPr>
          <p:cNvPr id="7" name="Text 5"/>
          <p:cNvSpPr/>
          <p:nvPr/>
        </p:nvSpPr>
        <p:spPr>
          <a:xfrm>
            <a:off x="7419142" y="1773674"/>
            <a:ext cx="207883" cy="259913"/>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Crimson Pro Light" pitchFamily="34" charset="0"/>
                <a:ea typeface="Crimson Pro Light" pitchFamily="34" charset="-122"/>
                <a:cs typeface="Crimson Pro Light" pitchFamily="34" charset="-120"/>
              </a:rPr>
              <a:t>02</a:t>
            </a:r>
            <a:endParaRPr lang="en-US" sz="1600" dirty="0"/>
          </a:p>
        </p:txBody>
      </p:sp>
      <p:sp>
        <p:nvSpPr>
          <p:cNvPr id="8" name="Shape 6"/>
          <p:cNvSpPr/>
          <p:nvPr/>
        </p:nvSpPr>
        <p:spPr>
          <a:xfrm>
            <a:off x="7419142" y="2104192"/>
            <a:ext cx="6483429" cy="22860"/>
          </a:xfrm>
          <a:prstGeom prst="rect">
            <a:avLst/>
          </a:prstGeom>
          <a:solidFill>
            <a:srgbClr val="2150FE"/>
          </a:solidFill>
          <a:ln/>
        </p:spPr>
        <p:txBody>
          <a:bodyPr/>
          <a:lstStyle/>
          <a:p>
            <a:endParaRPr lang="en-IN"/>
          </a:p>
        </p:txBody>
      </p:sp>
      <p:sp>
        <p:nvSpPr>
          <p:cNvPr id="9" name="Text 7"/>
          <p:cNvSpPr/>
          <p:nvPr/>
        </p:nvSpPr>
        <p:spPr>
          <a:xfrm>
            <a:off x="7419142" y="2253853"/>
            <a:ext cx="2639020" cy="324802"/>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Tax on Company (Payer)</a:t>
            </a:r>
            <a:endParaRPr lang="en-US" sz="2000" dirty="0"/>
          </a:p>
        </p:txBody>
      </p:sp>
      <p:sp>
        <p:nvSpPr>
          <p:cNvPr id="10" name="Text 8"/>
          <p:cNvSpPr/>
          <p:nvPr/>
        </p:nvSpPr>
        <p:spPr>
          <a:xfrm>
            <a:off x="7419142" y="2703314"/>
            <a:ext cx="6483429" cy="99833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The company is </a:t>
            </a:r>
            <a:r>
              <a:rPr lang="en-US" sz="1600" b="1" dirty="0">
                <a:solidFill>
                  <a:srgbClr val="4C4C4D"/>
                </a:solidFill>
                <a:latin typeface="Heebo" pitchFamily="34" charset="0"/>
                <a:ea typeface="Heebo" pitchFamily="34" charset="-122"/>
                <a:cs typeface="Heebo" pitchFamily="34" charset="-120"/>
              </a:rPr>
              <a:t>no longer liable</a:t>
            </a:r>
            <a:r>
              <a:rPr lang="en-US" sz="1600" dirty="0">
                <a:solidFill>
                  <a:srgbClr val="4C4C4D"/>
                </a:solidFill>
                <a:latin typeface="Heebo" pitchFamily="34" charset="0"/>
                <a:ea typeface="Heebo" pitchFamily="34" charset="-122"/>
                <a:cs typeface="Heebo" pitchFamily="34" charset="-120"/>
              </a:rPr>
              <a:t> to pay the specific "buyback tax" (under Section 115QA) for buybacks occurring after September 30, 2024.</a:t>
            </a:r>
            <a:endParaRPr lang="en-US" sz="1600" dirty="0"/>
          </a:p>
        </p:txBody>
      </p:sp>
      <p:sp>
        <p:nvSpPr>
          <p:cNvPr id="11" name="Text 9"/>
          <p:cNvSpPr/>
          <p:nvPr/>
        </p:nvSpPr>
        <p:spPr>
          <a:xfrm>
            <a:off x="727829" y="4065389"/>
            <a:ext cx="207883" cy="259913"/>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Crimson Pro Light" pitchFamily="34" charset="0"/>
                <a:ea typeface="Crimson Pro Light" pitchFamily="34" charset="-122"/>
                <a:cs typeface="Crimson Pro Light" pitchFamily="34" charset="-120"/>
              </a:rPr>
              <a:t>03</a:t>
            </a:r>
            <a:endParaRPr lang="en-US" sz="1600" dirty="0"/>
          </a:p>
        </p:txBody>
      </p:sp>
      <p:sp>
        <p:nvSpPr>
          <p:cNvPr id="12" name="Shape 10"/>
          <p:cNvSpPr/>
          <p:nvPr/>
        </p:nvSpPr>
        <p:spPr>
          <a:xfrm>
            <a:off x="727829" y="4395907"/>
            <a:ext cx="6483429" cy="22860"/>
          </a:xfrm>
          <a:prstGeom prst="rect">
            <a:avLst/>
          </a:prstGeom>
          <a:solidFill>
            <a:srgbClr val="2150FE"/>
          </a:solidFill>
          <a:ln/>
        </p:spPr>
        <p:txBody>
          <a:bodyPr/>
          <a:lstStyle/>
          <a:p>
            <a:endParaRPr lang="en-IN"/>
          </a:p>
        </p:txBody>
      </p:sp>
      <p:sp>
        <p:nvSpPr>
          <p:cNvPr id="14" name="Text 12"/>
          <p:cNvSpPr/>
          <p:nvPr/>
        </p:nvSpPr>
        <p:spPr>
          <a:xfrm>
            <a:off x="7381783" y="4922834"/>
            <a:ext cx="6483429" cy="332780"/>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Company must deduct TDS on gross buyback amount: </a:t>
            </a:r>
            <a:endParaRPr lang="en-US" sz="1600" dirty="0"/>
          </a:p>
        </p:txBody>
      </p:sp>
      <p:sp>
        <p:nvSpPr>
          <p:cNvPr id="15" name="Text 13"/>
          <p:cNvSpPr/>
          <p:nvPr/>
        </p:nvSpPr>
        <p:spPr>
          <a:xfrm>
            <a:off x="7381782" y="5484556"/>
            <a:ext cx="6483429" cy="332780"/>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cs typeface="Heebo" pitchFamily="34" charset="-120"/>
              </a:rPr>
              <a:t>1) 10% for resident shareholders, </a:t>
            </a:r>
          </a:p>
        </p:txBody>
      </p:sp>
      <p:sp>
        <p:nvSpPr>
          <p:cNvPr id="16" name="Text 14"/>
          <p:cNvSpPr/>
          <p:nvPr/>
        </p:nvSpPr>
        <p:spPr>
          <a:xfrm>
            <a:off x="7392948" y="5921039"/>
            <a:ext cx="6483429" cy="332780"/>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cs typeface="Heebo" pitchFamily="34" charset="-120"/>
              </a:rPr>
              <a:t>2) </a:t>
            </a:r>
            <a:r>
              <a:rPr lang="en-US" sz="1600" b="1" dirty="0">
                <a:solidFill>
                  <a:srgbClr val="4C4C4D"/>
                </a:solidFill>
                <a:latin typeface="Heebo" pitchFamily="34" charset="0"/>
                <a:cs typeface="Heebo" pitchFamily="34" charset="-120"/>
              </a:rPr>
              <a:t>20%</a:t>
            </a:r>
            <a:r>
              <a:rPr lang="en-US" sz="1600" dirty="0">
                <a:solidFill>
                  <a:srgbClr val="4C4C4D"/>
                </a:solidFill>
                <a:latin typeface="Heebo" pitchFamily="34" charset="0"/>
                <a:cs typeface="Heebo" pitchFamily="34" charset="-120"/>
              </a:rPr>
              <a:t> for </a:t>
            </a:r>
            <a:r>
              <a:rPr lang="en-US" sz="1600" b="1" dirty="0">
                <a:solidFill>
                  <a:srgbClr val="4C4C4D"/>
                </a:solidFill>
                <a:latin typeface="Heebo" pitchFamily="34" charset="0"/>
                <a:cs typeface="Heebo" pitchFamily="34" charset="-120"/>
              </a:rPr>
              <a:t>non-residents</a:t>
            </a:r>
            <a:r>
              <a:rPr lang="en-US" sz="1600" dirty="0">
                <a:solidFill>
                  <a:srgbClr val="4C4C4D"/>
                </a:solidFill>
                <a:latin typeface="Heebo" pitchFamily="34" charset="0"/>
                <a:cs typeface="Heebo" pitchFamily="34" charset="-120"/>
              </a:rPr>
              <a:t> (or beneficial DTAA rate).</a:t>
            </a:r>
          </a:p>
        </p:txBody>
      </p:sp>
      <p:sp>
        <p:nvSpPr>
          <p:cNvPr id="17" name="Text 15"/>
          <p:cNvSpPr/>
          <p:nvPr/>
        </p:nvSpPr>
        <p:spPr>
          <a:xfrm>
            <a:off x="7419142" y="4065389"/>
            <a:ext cx="207883" cy="259913"/>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Crimson Pro Light" pitchFamily="34" charset="0"/>
                <a:ea typeface="Crimson Pro Light" pitchFamily="34" charset="-122"/>
                <a:cs typeface="Crimson Pro Light" pitchFamily="34" charset="-120"/>
              </a:rPr>
              <a:t>04</a:t>
            </a:r>
            <a:endParaRPr lang="en-US" sz="1600" dirty="0"/>
          </a:p>
        </p:txBody>
      </p:sp>
      <p:sp>
        <p:nvSpPr>
          <p:cNvPr id="18" name="Shape 16"/>
          <p:cNvSpPr/>
          <p:nvPr/>
        </p:nvSpPr>
        <p:spPr>
          <a:xfrm>
            <a:off x="7419142" y="4395907"/>
            <a:ext cx="6483429" cy="22860"/>
          </a:xfrm>
          <a:prstGeom prst="rect">
            <a:avLst/>
          </a:prstGeom>
          <a:solidFill>
            <a:srgbClr val="2150FE"/>
          </a:solidFill>
          <a:ln/>
        </p:spPr>
        <p:txBody>
          <a:bodyPr/>
          <a:lstStyle/>
          <a:p>
            <a:endParaRPr lang="en-IN"/>
          </a:p>
        </p:txBody>
      </p:sp>
      <p:sp>
        <p:nvSpPr>
          <p:cNvPr id="19" name="Text 17"/>
          <p:cNvSpPr/>
          <p:nvPr/>
        </p:nvSpPr>
        <p:spPr>
          <a:xfrm>
            <a:off x="727829" y="4474091"/>
            <a:ext cx="2599372" cy="324802"/>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Capital Loss Treatment</a:t>
            </a:r>
            <a:endParaRPr lang="en-US" sz="2000" dirty="0"/>
          </a:p>
        </p:txBody>
      </p:sp>
      <p:sp>
        <p:nvSpPr>
          <p:cNvPr id="20" name="Text 18"/>
          <p:cNvSpPr/>
          <p:nvPr/>
        </p:nvSpPr>
        <p:spPr>
          <a:xfrm>
            <a:off x="727829" y="4922834"/>
            <a:ext cx="6483429" cy="332780"/>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Original cost of acquiring shares is treated as capital loss. </a:t>
            </a:r>
            <a:endParaRPr lang="en-US" sz="1600" dirty="0"/>
          </a:p>
        </p:txBody>
      </p:sp>
      <p:sp>
        <p:nvSpPr>
          <p:cNvPr id="21" name="Text 19"/>
          <p:cNvSpPr/>
          <p:nvPr/>
        </p:nvSpPr>
        <p:spPr>
          <a:xfrm>
            <a:off x="727825" y="5406569"/>
            <a:ext cx="6483429" cy="332780"/>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 Can be set off against other capital gains </a:t>
            </a:r>
            <a:endParaRPr lang="en-US" sz="1600" dirty="0"/>
          </a:p>
        </p:txBody>
      </p:sp>
      <p:sp>
        <p:nvSpPr>
          <p:cNvPr id="22" name="Text 20"/>
          <p:cNvSpPr/>
          <p:nvPr/>
        </p:nvSpPr>
        <p:spPr>
          <a:xfrm>
            <a:off x="727826" y="5846287"/>
            <a:ext cx="6483429" cy="66555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B) Carried forward for up to </a:t>
            </a:r>
            <a:r>
              <a:rPr lang="en-US" sz="1600" b="1" dirty="0">
                <a:solidFill>
                  <a:srgbClr val="4C4C4D"/>
                </a:solidFill>
                <a:latin typeface="Heebo" pitchFamily="34" charset="0"/>
                <a:ea typeface="Heebo" pitchFamily="34" charset="-122"/>
                <a:cs typeface="Heebo" pitchFamily="34" charset="-120"/>
              </a:rPr>
              <a:t>eight Subsequent Assessment years</a:t>
            </a:r>
            <a:r>
              <a:rPr lang="en-US" sz="1600" dirty="0">
                <a:solidFill>
                  <a:srgbClr val="4C4C4D"/>
                </a:solidFill>
                <a:latin typeface="Heebo" pitchFamily="34" charset="0"/>
                <a:ea typeface="Heebo" pitchFamily="34" charset="-122"/>
                <a:cs typeface="Heebo" pitchFamily="34" charset="-120"/>
              </a:rPr>
              <a:t> to be set off against future capital gains.</a:t>
            </a:r>
            <a:endParaRPr lang="en-US" sz="1600" dirty="0"/>
          </a:p>
        </p:txBody>
      </p:sp>
      <p:sp>
        <p:nvSpPr>
          <p:cNvPr id="23" name="Text 21"/>
          <p:cNvSpPr/>
          <p:nvPr/>
        </p:nvSpPr>
        <p:spPr>
          <a:xfrm>
            <a:off x="727824" y="6618784"/>
            <a:ext cx="6483429" cy="66555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C) Cannot be set off against deemed dividend income from same buyback.</a:t>
            </a:r>
            <a:endParaRPr lang="en-US" sz="1600" dirty="0"/>
          </a:p>
        </p:txBody>
      </p:sp>
      <p:sp>
        <p:nvSpPr>
          <p:cNvPr id="24" name="Text 11"/>
          <p:cNvSpPr/>
          <p:nvPr/>
        </p:nvSpPr>
        <p:spPr>
          <a:xfrm>
            <a:off x="7419142" y="4484060"/>
            <a:ext cx="3215521" cy="324802"/>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TDS (Tax Deducted at Source)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1638" y="566976"/>
            <a:ext cx="8139589" cy="644366"/>
          </a:xfrm>
          <a:prstGeom prst="rect">
            <a:avLst/>
          </a:prstGeom>
          <a:noFill/>
          <a:ln/>
        </p:spPr>
        <p:txBody>
          <a:bodyPr wrap="none" lIns="0" tIns="0" rIns="0" bIns="0" rtlCol="0" anchor="t"/>
          <a:lstStyle/>
          <a:p>
            <a:pPr marL="0" indent="0" algn="l">
              <a:lnSpc>
                <a:spcPts val="5050"/>
              </a:lnSpc>
              <a:buNone/>
            </a:pPr>
            <a:r>
              <a:rPr lang="en-US" sz="4050" dirty="0">
                <a:solidFill>
                  <a:srgbClr val="152D47"/>
                </a:solidFill>
                <a:latin typeface="Crimson Pro Semi Bold" pitchFamily="34" charset="0"/>
                <a:ea typeface="Crimson Pro Semi Bold" pitchFamily="34" charset="-122"/>
                <a:cs typeface="Crimson Pro Semi Bold" pitchFamily="34" charset="-120"/>
              </a:rPr>
              <a:t>Buyback Taxation: Old vs New Regime</a:t>
            </a:r>
            <a:endParaRPr lang="en-US" sz="4050" dirty="0"/>
          </a:p>
        </p:txBody>
      </p:sp>
      <p:sp>
        <p:nvSpPr>
          <p:cNvPr id="3" name="Text 1"/>
          <p:cNvSpPr/>
          <p:nvPr/>
        </p:nvSpPr>
        <p:spPr>
          <a:xfrm>
            <a:off x="721638" y="1726644"/>
            <a:ext cx="3867388" cy="322183"/>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Old Regime (Before October 1, 2024)</a:t>
            </a:r>
            <a:endParaRPr lang="en-US" sz="2000" dirty="0"/>
          </a:p>
        </p:txBody>
      </p:sp>
      <p:sp>
        <p:nvSpPr>
          <p:cNvPr id="4" name="Text 2"/>
          <p:cNvSpPr/>
          <p:nvPr/>
        </p:nvSpPr>
        <p:spPr>
          <a:xfrm>
            <a:off x="721638" y="2254925"/>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4C4C4D"/>
                </a:solidFill>
                <a:latin typeface="Heebo" pitchFamily="34" charset="0"/>
                <a:ea typeface="Heebo" pitchFamily="34" charset="-122"/>
                <a:cs typeface="Heebo" pitchFamily="34" charset="-120"/>
              </a:rPr>
              <a:t>Company paid buyback distribution tax (BBT) at approximately </a:t>
            </a:r>
            <a:r>
              <a:rPr lang="en-US" sz="1600" b="1" dirty="0">
                <a:solidFill>
                  <a:srgbClr val="4C4C4D"/>
                </a:solidFill>
                <a:latin typeface="Heebo" pitchFamily="34" charset="0"/>
                <a:ea typeface="Heebo" pitchFamily="34" charset="-122"/>
                <a:cs typeface="Heebo" pitchFamily="34" charset="-120"/>
              </a:rPr>
              <a:t>23.29%</a:t>
            </a:r>
            <a:r>
              <a:rPr lang="en-US" sz="1600" dirty="0">
                <a:solidFill>
                  <a:srgbClr val="4C4C4D"/>
                </a:solidFill>
                <a:latin typeface="Heebo" pitchFamily="34" charset="0"/>
                <a:ea typeface="Heebo" pitchFamily="34" charset="-122"/>
                <a:cs typeface="Heebo" pitchFamily="34" charset="-120"/>
              </a:rPr>
              <a:t> on distributed income (difference between buyback price and original issue price)</a:t>
            </a:r>
            <a:endParaRPr lang="en-US" sz="1600" dirty="0"/>
          </a:p>
        </p:txBody>
      </p:sp>
      <p:sp>
        <p:nvSpPr>
          <p:cNvPr id="5" name="Text 3"/>
          <p:cNvSpPr/>
          <p:nvPr/>
        </p:nvSpPr>
        <p:spPr>
          <a:xfrm>
            <a:off x="721638" y="3316843"/>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4C4C4D"/>
                </a:solidFill>
                <a:latin typeface="Heebo" pitchFamily="34" charset="0"/>
                <a:ea typeface="Heebo" pitchFamily="34" charset="-122"/>
                <a:cs typeface="Heebo" pitchFamily="34" charset="-120"/>
              </a:rPr>
              <a:t>Amount received by shareholder was </a:t>
            </a:r>
            <a:r>
              <a:rPr lang="en-US" sz="1600" b="1" dirty="0">
                <a:solidFill>
                  <a:srgbClr val="4C4C4D"/>
                </a:solidFill>
                <a:latin typeface="Heebo" pitchFamily="34" charset="0"/>
                <a:ea typeface="Heebo" pitchFamily="34" charset="-122"/>
                <a:cs typeface="Heebo" pitchFamily="34" charset="-120"/>
              </a:rPr>
              <a:t>exempt from tax</a:t>
            </a:r>
            <a:r>
              <a:rPr lang="en-US" sz="1600" dirty="0">
                <a:solidFill>
                  <a:srgbClr val="4C4C4D"/>
                </a:solidFill>
                <a:latin typeface="Heebo" pitchFamily="34" charset="0"/>
                <a:ea typeface="Heebo" pitchFamily="34" charset="-122"/>
                <a:cs typeface="Heebo" pitchFamily="34" charset="-120"/>
              </a:rPr>
              <a:t> under Section 10(34A)</a:t>
            </a:r>
            <a:endParaRPr lang="en-US" sz="1600" dirty="0"/>
          </a:p>
        </p:txBody>
      </p:sp>
      <p:sp>
        <p:nvSpPr>
          <p:cNvPr id="6" name="Text 4"/>
          <p:cNvSpPr/>
          <p:nvPr/>
        </p:nvSpPr>
        <p:spPr>
          <a:xfrm>
            <a:off x="721638" y="4182785"/>
            <a:ext cx="2577584" cy="322183"/>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Impact on Investors</a:t>
            </a:r>
            <a:endParaRPr lang="en-US" sz="2000" dirty="0"/>
          </a:p>
        </p:txBody>
      </p:sp>
      <p:sp>
        <p:nvSpPr>
          <p:cNvPr id="7" name="Text 5"/>
          <p:cNvSpPr/>
          <p:nvPr/>
        </p:nvSpPr>
        <p:spPr>
          <a:xfrm>
            <a:off x="721638" y="4711065"/>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4C4C4D"/>
                </a:solidFill>
                <a:latin typeface="Heebo" pitchFamily="34" charset="0"/>
                <a:ea typeface="Heebo" pitchFamily="34" charset="-122"/>
                <a:cs typeface="Heebo" pitchFamily="34" charset="-120"/>
              </a:rPr>
              <a:t>Align buyback taxation with dividends ensuring that all methods of distributing company wealth are treated similarly for tax purposes. </a:t>
            </a:r>
            <a:endParaRPr lang="en-US" sz="1600" dirty="0"/>
          </a:p>
        </p:txBody>
      </p:sp>
      <p:sp>
        <p:nvSpPr>
          <p:cNvPr id="8" name="Text 6"/>
          <p:cNvSpPr/>
          <p:nvPr/>
        </p:nvSpPr>
        <p:spPr>
          <a:xfrm>
            <a:off x="721638" y="5772983"/>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4C4C4D"/>
                </a:solidFill>
                <a:latin typeface="Heebo" pitchFamily="34" charset="0"/>
                <a:ea typeface="Heebo" pitchFamily="34" charset="-122"/>
                <a:cs typeface="Heebo" pitchFamily="34" charset="-120"/>
              </a:rPr>
              <a:t>Makes Buybacks less attractive for high-income shareholders who now face higher tax rates on the entire proceeds compared to the previous exempt status. </a:t>
            </a:r>
            <a:endParaRPr lang="en-US" sz="1600" dirty="0"/>
          </a:p>
        </p:txBody>
      </p:sp>
      <p:sp>
        <p:nvSpPr>
          <p:cNvPr id="9" name="Text 7"/>
          <p:cNvSpPr/>
          <p:nvPr/>
        </p:nvSpPr>
        <p:spPr>
          <a:xfrm>
            <a:off x="721638" y="6834902"/>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4C4C4D"/>
                </a:solidFill>
                <a:latin typeface="Heebo" pitchFamily="34" charset="0"/>
                <a:ea typeface="Heebo" pitchFamily="34" charset="-122"/>
                <a:cs typeface="Heebo" pitchFamily="34" charset="-120"/>
              </a:rPr>
              <a:t>Selling shares on open market may result in better post-tax outcome for some investors.</a:t>
            </a:r>
            <a:endParaRPr lang="en-US" sz="1600" dirty="0"/>
          </a:p>
        </p:txBody>
      </p:sp>
      <p:pic>
        <p:nvPicPr>
          <p:cNvPr id="10" name="Image 0" descr="preencoded.png"/>
          <p:cNvPicPr>
            <a:picLocks noChangeAspect="1"/>
          </p:cNvPicPr>
          <p:nvPr/>
        </p:nvPicPr>
        <p:blipFill>
          <a:blip r:embed="rId3"/>
          <a:stretch>
            <a:fillRect/>
          </a:stretch>
        </p:blipFill>
        <p:spPr>
          <a:xfrm>
            <a:off x="7574280" y="1752481"/>
            <a:ext cx="6342102" cy="63421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BD4F9-FE3C-6C09-140D-6823247C3A50}"/>
              </a:ext>
            </a:extLst>
          </p:cNvPr>
          <p:cNvSpPr txBox="1"/>
          <p:nvPr/>
        </p:nvSpPr>
        <p:spPr>
          <a:xfrm>
            <a:off x="301083" y="411430"/>
            <a:ext cx="13314556" cy="8317662"/>
          </a:xfrm>
          <a:prstGeom prst="rect">
            <a:avLst/>
          </a:prstGeom>
          <a:noFill/>
        </p:spPr>
        <p:txBody>
          <a:bodyPr wrap="square">
            <a:spAutoFit/>
          </a:bodyPr>
          <a:lstStyle/>
          <a:p>
            <a:pPr>
              <a:buNone/>
            </a:pPr>
            <a:r>
              <a:rPr lang="en-US" sz="4050" b="1" dirty="0">
                <a:solidFill>
                  <a:srgbClr val="152D47"/>
                </a:solidFill>
                <a:latin typeface="Crimson Pro Semi Bold" pitchFamily="34" charset="0"/>
              </a:rPr>
              <a:t>Real Case Scenario – Infosys Share Buyback (FY 2025-26)</a:t>
            </a:r>
          </a:p>
          <a:p>
            <a:pPr>
              <a:buNone/>
            </a:pPr>
            <a:endParaRPr lang="en-US" sz="1600" dirty="0">
              <a:solidFill>
                <a:srgbClr val="4C4C4D"/>
              </a:solidFill>
              <a:latin typeface="Heebo" pitchFamily="34" charset="0"/>
              <a:cs typeface="Heebo" pitchFamily="34" charset="-120"/>
            </a:endParaRPr>
          </a:p>
          <a:p>
            <a:pPr>
              <a:buNone/>
            </a:pPr>
            <a:endParaRPr lang="en-US" sz="1600" dirty="0">
              <a:solidFill>
                <a:srgbClr val="4C4C4D"/>
              </a:solidFill>
              <a:latin typeface="Heebo" pitchFamily="34" charset="0"/>
              <a:cs typeface="Heebo" pitchFamily="34" charset="-120"/>
            </a:endParaRPr>
          </a:p>
          <a:p>
            <a:pPr>
              <a:buNone/>
            </a:pPr>
            <a:r>
              <a:rPr lang="en-US" sz="2000" b="1" dirty="0">
                <a:solidFill>
                  <a:srgbClr val="152D47"/>
                </a:solidFill>
                <a:latin typeface="Crimson Pro Semi Bold" pitchFamily="34" charset="0"/>
              </a:rPr>
              <a:t>#Background of the Case</a:t>
            </a:r>
          </a:p>
          <a:p>
            <a:pPr>
              <a:buNone/>
            </a:pP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Infosys Ltd. announced its largest-ever share buyback of ₹18,000 crore</a:t>
            </a:r>
            <a:br>
              <a:rPr lang="en-US" sz="1600" dirty="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Buyback price: ₹1,800 per equity share</a:t>
            </a:r>
            <a:br>
              <a:rPr lang="en-US" sz="1600" dirty="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Represents approx. 2.41% of total equity </a:t>
            </a:r>
            <a:r>
              <a:rPr lang="en-US" sz="1600">
                <a:solidFill>
                  <a:srgbClr val="4C4C4D"/>
                </a:solidFill>
                <a:latin typeface="Heebo" pitchFamily="34" charset="0"/>
                <a:cs typeface="Heebo" pitchFamily="34" charset="-120"/>
              </a:rPr>
              <a:t>share capital</a:t>
            </a:r>
            <a:br>
              <a:rPr lang="en-US" sz="160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Buyback approved by Board on 11 September 2025</a:t>
            </a:r>
          </a:p>
          <a:p>
            <a:pPr>
              <a:buNone/>
            </a:pPr>
            <a:endParaRPr lang="en-US" sz="1600" b="1" dirty="0">
              <a:solidFill>
                <a:srgbClr val="4C4C4D"/>
              </a:solidFill>
              <a:latin typeface="Heebo" pitchFamily="34" charset="0"/>
              <a:cs typeface="Heebo" pitchFamily="34" charset="-120"/>
            </a:endParaRPr>
          </a:p>
          <a:p>
            <a:pPr>
              <a:buNone/>
            </a:pPr>
            <a:endParaRPr lang="en-US" sz="1600" b="1" dirty="0">
              <a:solidFill>
                <a:srgbClr val="4C4C4D"/>
              </a:solidFill>
              <a:latin typeface="Heebo" pitchFamily="34" charset="0"/>
              <a:cs typeface="Heebo" pitchFamily="34" charset="-120"/>
            </a:endParaRPr>
          </a:p>
          <a:p>
            <a:r>
              <a:rPr lang="en-US" sz="2000" b="1" dirty="0">
                <a:solidFill>
                  <a:srgbClr val="152D47"/>
                </a:solidFill>
                <a:latin typeface="Crimson Pro Semi Bold" pitchFamily="34" charset="0"/>
              </a:rPr>
              <a:t>#Unique Feature of the Buyback</a:t>
            </a:r>
          </a:p>
          <a:p>
            <a:pPr>
              <a:buNone/>
            </a:pP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Promoters and promoter group did NOT participate, including:</a:t>
            </a:r>
          </a:p>
          <a:p>
            <a:pPr marL="742950" lvl="1" indent="-285750">
              <a:buFont typeface="Arial" panose="020B0604020202020204" pitchFamily="34" charset="0"/>
              <a:buChar char="•"/>
            </a:pPr>
            <a:r>
              <a:rPr lang="en-US" sz="1600" dirty="0">
                <a:solidFill>
                  <a:srgbClr val="4C4C4D"/>
                </a:solidFill>
                <a:latin typeface="Heebo" pitchFamily="34" charset="0"/>
                <a:cs typeface="Heebo" pitchFamily="34" charset="-120"/>
              </a:rPr>
              <a:t>Mr. N. R. Narayana Murthy</a:t>
            </a:r>
          </a:p>
          <a:p>
            <a:pPr marL="742950" lvl="1" indent="-285750">
              <a:buFont typeface="Arial" panose="020B0604020202020204" pitchFamily="34" charset="0"/>
              <a:buChar char="•"/>
            </a:pPr>
            <a:r>
              <a:rPr lang="en-US" sz="1600" dirty="0">
                <a:solidFill>
                  <a:srgbClr val="4C4C4D"/>
                </a:solidFill>
                <a:latin typeface="Heebo" pitchFamily="34" charset="0"/>
                <a:cs typeface="Heebo" pitchFamily="34" charset="-120"/>
              </a:rPr>
              <a:t>Mrs. Sudha Murty</a:t>
            </a:r>
          </a:p>
          <a:p>
            <a:pPr marL="742950" lvl="1" indent="-285750">
              <a:buFont typeface="Arial" panose="020B0604020202020204" pitchFamily="34" charset="0"/>
              <a:buChar char="•"/>
            </a:pPr>
            <a:r>
              <a:rPr lang="en-US" sz="1600" dirty="0">
                <a:solidFill>
                  <a:srgbClr val="4C4C4D"/>
                </a:solidFill>
                <a:latin typeface="Heebo" pitchFamily="34" charset="0"/>
                <a:cs typeface="Heebo" pitchFamily="34" charset="-120"/>
              </a:rPr>
              <a:t>Mr. Nandan Nilekani</a:t>
            </a:r>
          </a:p>
          <a:p>
            <a:pPr lvl="1"/>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Promoters formally communicated non-participation to the company Commercial Rationale</a:t>
            </a:r>
            <a:br>
              <a:rPr lang="en-US" sz="1600" dirty="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Return of surplus cash to shareholders</a:t>
            </a:r>
            <a:br>
              <a:rPr lang="en-US" sz="1600" dirty="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err="1">
                <a:solidFill>
                  <a:srgbClr val="4C4C4D"/>
                </a:solidFill>
                <a:latin typeface="Heebo" pitchFamily="34" charset="0"/>
                <a:cs typeface="Heebo" pitchFamily="34" charset="-120"/>
              </a:rPr>
              <a:t>Signalling</a:t>
            </a:r>
            <a:r>
              <a:rPr lang="en-US" sz="1600" dirty="0">
                <a:solidFill>
                  <a:srgbClr val="4C4C4D"/>
                </a:solidFill>
                <a:latin typeface="Heebo" pitchFamily="34" charset="0"/>
                <a:cs typeface="Heebo" pitchFamily="34" charset="-120"/>
              </a:rPr>
              <a:t> strong financial position</a:t>
            </a:r>
            <a:br>
              <a:rPr lang="en-US" sz="1600" dirty="0">
                <a:solidFill>
                  <a:srgbClr val="4C4C4D"/>
                </a:solidFill>
                <a:latin typeface="Heebo" pitchFamily="34" charset="0"/>
                <a:cs typeface="Heebo" pitchFamily="34" charset="-120"/>
              </a:rPr>
            </a:br>
            <a:endParaRPr lang="en-US" sz="1600" dirty="0">
              <a:solidFill>
                <a:srgbClr val="4C4C4D"/>
              </a:solidFill>
              <a:latin typeface="Heebo" pitchFamily="34" charset="0"/>
              <a:cs typeface="Heebo" pitchFamily="34" charset="-120"/>
            </a:endParaRPr>
          </a:p>
          <a:p>
            <a:pPr>
              <a:buFont typeface="Arial" panose="020B0604020202020204" pitchFamily="34" charset="0"/>
              <a:buChar char="•"/>
            </a:pPr>
            <a:r>
              <a:rPr lang="en-US" sz="1600" dirty="0">
                <a:solidFill>
                  <a:srgbClr val="4C4C4D"/>
                </a:solidFill>
                <a:latin typeface="Heebo" pitchFamily="34" charset="0"/>
                <a:cs typeface="Heebo" pitchFamily="34" charset="-120"/>
              </a:rPr>
              <a:t>Improvement in EPS and ROE due to reduced outstanding shares</a:t>
            </a:r>
          </a:p>
          <a:p>
            <a:pPr>
              <a:buNone/>
            </a:pPr>
            <a:br>
              <a:rPr lang="en-US" dirty="0">
                <a:latin typeface="Heebo" pitchFamily="2" charset="-79"/>
                <a:cs typeface="Heebo" pitchFamily="2" charset="-79"/>
              </a:rPr>
            </a:br>
            <a:endParaRPr lang="en-US" dirty="0">
              <a:latin typeface="Heebo" pitchFamily="2" charset="-79"/>
              <a:cs typeface="Heebo" pitchFamily="2" charset="-79"/>
            </a:endParaRPr>
          </a:p>
          <a:p>
            <a:pPr>
              <a:buNone/>
            </a:pPr>
            <a:endParaRPr lang="en-US" dirty="0">
              <a:latin typeface="Heebo" pitchFamily="2" charset="-79"/>
              <a:cs typeface="Heebo" pitchFamily="2" charset="-79"/>
            </a:endParaRPr>
          </a:p>
        </p:txBody>
      </p:sp>
    </p:spTree>
    <p:extLst>
      <p:ext uri="{BB962C8B-B14F-4D97-AF65-F5344CB8AC3E}">
        <p14:creationId xmlns:p14="http://schemas.microsoft.com/office/powerpoint/2010/main" val="146695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71FEC9-0055-8008-8AE7-E6C4F85F4505}"/>
              </a:ext>
            </a:extLst>
          </p:cNvPr>
          <p:cNvSpPr txBox="1"/>
          <p:nvPr/>
        </p:nvSpPr>
        <p:spPr>
          <a:xfrm>
            <a:off x="89211" y="216976"/>
            <a:ext cx="14162048" cy="8009885"/>
          </a:xfrm>
          <a:prstGeom prst="rect">
            <a:avLst/>
          </a:prstGeom>
          <a:noFill/>
        </p:spPr>
        <p:txBody>
          <a:bodyPr wrap="square">
            <a:spAutoFit/>
          </a:bodyPr>
          <a:lstStyle/>
          <a:p>
            <a:pPr>
              <a:buNone/>
            </a:pPr>
            <a:r>
              <a:rPr lang="en-US" sz="4050" b="1" u="sng" dirty="0">
                <a:solidFill>
                  <a:srgbClr val="152D47"/>
                </a:solidFill>
                <a:latin typeface="Crimson Pro Semi Bold" pitchFamily="34" charset="0"/>
              </a:rPr>
              <a:t>Tax Implications – Infosys Buyback as per Amended Law</a:t>
            </a:r>
          </a:p>
          <a:p>
            <a:pPr>
              <a:buNone/>
            </a:pPr>
            <a:endParaRPr lang="en-US" b="1" dirty="0"/>
          </a:p>
          <a:p>
            <a:pPr>
              <a:buNone/>
            </a:pPr>
            <a:r>
              <a:rPr lang="en-US" sz="2000" b="1" dirty="0">
                <a:solidFill>
                  <a:srgbClr val="152D47"/>
                </a:solidFill>
                <a:latin typeface="Crimson Pro Semi Bold" pitchFamily="34" charset="0"/>
              </a:rPr>
              <a:t>#Applicable Tax Provisions</a:t>
            </a:r>
          </a:p>
          <a:p>
            <a:pPr>
              <a:buNone/>
            </a:pPr>
            <a:endParaRPr lang="en-US" dirty="0"/>
          </a:p>
          <a:p>
            <a:pPr>
              <a:buFont typeface="Arial" panose="020B0604020202020204" pitchFamily="34" charset="0"/>
              <a:buChar char="•"/>
            </a:pPr>
            <a:r>
              <a:rPr lang="en-US" dirty="0"/>
              <a:t>Post </a:t>
            </a:r>
            <a:r>
              <a:rPr lang="en-US" b="1" dirty="0"/>
              <a:t>Finance Act (No. 2), 2024</a:t>
            </a:r>
            <a:endParaRPr lang="en-US" dirty="0"/>
          </a:p>
          <a:p>
            <a:pPr>
              <a:buFont typeface="Arial" panose="020B0604020202020204" pitchFamily="34" charset="0"/>
              <a:buChar char="•"/>
            </a:pPr>
            <a:r>
              <a:rPr lang="en-US" dirty="0"/>
              <a:t>Buyback proceeds treated as </a:t>
            </a:r>
            <a:r>
              <a:rPr lang="en-US" b="1" dirty="0"/>
              <a:t>Deemed Dividend u/s 2(22)(f)</a:t>
            </a:r>
            <a:endParaRPr lang="en-US" dirty="0"/>
          </a:p>
          <a:p>
            <a:pPr>
              <a:buFont typeface="Arial" panose="020B0604020202020204" pitchFamily="34" charset="0"/>
              <a:buChar char="•"/>
            </a:pPr>
            <a:r>
              <a:rPr lang="en-US" dirty="0"/>
              <a:t>Taxable in hands of shareholders under </a:t>
            </a:r>
            <a:r>
              <a:rPr lang="en-US" b="1" dirty="0"/>
              <a:t>Income from Other Sources</a:t>
            </a:r>
          </a:p>
          <a:p>
            <a:pPr>
              <a:buFont typeface="Arial" panose="020B0604020202020204" pitchFamily="34" charset="0"/>
              <a:buChar char="•"/>
            </a:pPr>
            <a:endParaRPr lang="en-US" dirty="0"/>
          </a:p>
          <a:p>
            <a:pPr>
              <a:buNone/>
            </a:pPr>
            <a:r>
              <a:rPr lang="en-US" sz="2000" b="1" dirty="0">
                <a:solidFill>
                  <a:srgbClr val="152D47"/>
                </a:solidFill>
                <a:latin typeface="Crimson Pro Semi Bold" pitchFamily="34" charset="0"/>
              </a:rPr>
              <a:t>#Tax Impact on Shareholders</a:t>
            </a:r>
          </a:p>
          <a:p>
            <a:pPr>
              <a:buNone/>
            </a:pPr>
            <a:endParaRPr lang="en-US" dirty="0"/>
          </a:p>
          <a:p>
            <a:pPr>
              <a:buFont typeface="Arial" panose="020B0604020202020204" pitchFamily="34" charset="0"/>
              <a:buChar char="•"/>
            </a:pPr>
            <a:r>
              <a:rPr lang="en-US" dirty="0"/>
              <a:t>Entire buyback amount of </a:t>
            </a:r>
            <a:r>
              <a:rPr lang="en-US" b="1" dirty="0"/>
              <a:t>₹1,800 per share taxable</a:t>
            </a:r>
            <a:endParaRPr lang="en-US" dirty="0"/>
          </a:p>
          <a:p>
            <a:pPr>
              <a:buFont typeface="Arial" panose="020B0604020202020204" pitchFamily="34" charset="0"/>
              <a:buChar char="•"/>
            </a:pPr>
            <a:r>
              <a:rPr lang="en-US" b="1" dirty="0"/>
              <a:t>Cost of acquisition NOT deductible</a:t>
            </a:r>
            <a:r>
              <a:rPr lang="en-US" dirty="0"/>
              <a:t> from dividend income</a:t>
            </a:r>
          </a:p>
          <a:p>
            <a:pPr>
              <a:buFont typeface="Arial" panose="020B0604020202020204" pitchFamily="34" charset="0"/>
              <a:buChar char="•"/>
            </a:pPr>
            <a:r>
              <a:rPr lang="en-US" b="1" dirty="0"/>
              <a:t>TDS @ 10%</a:t>
            </a:r>
            <a:r>
              <a:rPr lang="en-US" dirty="0"/>
              <a:t> for resident shareholders</a:t>
            </a:r>
          </a:p>
          <a:p>
            <a:pPr>
              <a:buFont typeface="Arial" panose="020B0604020202020204" pitchFamily="34" charset="0"/>
              <a:buChar char="•"/>
            </a:pPr>
            <a:r>
              <a:rPr lang="en-US" dirty="0"/>
              <a:t>Non-residents taxed at </a:t>
            </a:r>
            <a:r>
              <a:rPr lang="en-US" b="1" dirty="0"/>
              <a:t>DTAA rates</a:t>
            </a:r>
            <a:endParaRPr lang="en-US" dirty="0"/>
          </a:p>
          <a:p>
            <a:pPr>
              <a:buNone/>
            </a:pPr>
            <a:endParaRPr lang="en-US" b="1" dirty="0"/>
          </a:p>
          <a:p>
            <a:pPr>
              <a:buNone/>
            </a:pPr>
            <a:r>
              <a:rPr lang="en-US" sz="2000" b="1" dirty="0">
                <a:solidFill>
                  <a:srgbClr val="152D47"/>
                </a:solidFill>
                <a:latin typeface="Crimson Pro Semi Bold" pitchFamily="34" charset="0"/>
              </a:rPr>
              <a:t>#Treatment of Cost of Acquisition</a:t>
            </a:r>
          </a:p>
          <a:p>
            <a:pPr>
              <a:buNone/>
            </a:pPr>
            <a:endParaRPr lang="en-US" dirty="0"/>
          </a:p>
          <a:p>
            <a:pPr>
              <a:buFont typeface="Arial" panose="020B0604020202020204" pitchFamily="34" charset="0"/>
              <a:buChar char="•"/>
            </a:pPr>
            <a:r>
              <a:rPr lang="en-US" dirty="0"/>
              <a:t>Cost allowed as </a:t>
            </a:r>
            <a:r>
              <a:rPr lang="en-US" b="1" dirty="0"/>
              <a:t>Capital Loss u/s 46A</a:t>
            </a:r>
            <a:endParaRPr lang="en-US" dirty="0"/>
          </a:p>
          <a:p>
            <a:pPr>
              <a:buFont typeface="Arial" panose="020B0604020202020204" pitchFamily="34" charset="0"/>
              <a:buChar char="•"/>
            </a:pPr>
            <a:r>
              <a:rPr lang="en-US" dirty="0"/>
              <a:t>Loss can be:</a:t>
            </a:r>
          </a:p>
          <a:p>
            <a:pPr marL="742950" lvl="1" indent="-285750">
              <a:buFont typeface="Arial" panose="020B0604020202020204" pitchFamily="34" charset="0"/>
              <a:buChar char="•"/>
            </a:pPr>
            <a:r>
              <a:rPr lang="en-US" dirty="0"/>
              <a:t>Set off against capital gains, or</a:t>
            </a:r>
          </a:p>
          <a:p>
            <a:pPr marL="742950" lvl="1" indent="-285750">
              <a:buFont typeface="Arial" panose="020B0604020202020204" pitchFamily="34" charset="0"/>
              <a:buChar char="•"/>
            </a:pPr>
            <a:r>
              <a:rPr lang="en-US" dirty="0"/>
              <a:t>Carried forward as per provisions</a:t>
            </a:r>
          </a:p>
          <a:p>
            <a:endParaRPr lang="en-US" b="1" dirty="0">
              <a:solidFill>
                <a:srgbClr val="152D47"/>
              </a:solidFill>
              <a:latin typeface="Crimson Pro Semi Bold" pitchFamily="34" charset="0"/>
            </a:endParaRPr>
          </a:p>
          <a:p>
            <a:r>
              <a:rPr lang="en-US" sz="2000" b="1" dirty="0">
                <a:solidFill>
                  <a:srgbClr val="152D47"/>
                </a:solidFill>
                <a:latin typeface="Crimson Pro Semi Bold" pitchFamily="34" charset="0"/>
              </a:rPr>
              <a:t>#Why Promoters Opted Out (Tax Perspective)</a:t>
            </a:r>
          </a:p>
          <a:p>
            <a:pPr>
              <a:buNone/>
            </a:pPr>
            <a:endParaRPr lang="en-US" dirty="0"/>
          </a:p>
          <a:p>
            <a:pPr>
              <a:buFont typeface="Arial" panose="020B0604020202020204" pitchFamily="34" charset="0"/>
              <a:buChar char="•"/>
            </a:pPr>
            <a:r>
              <a:rPr lang="en-US" dirty="0"/>
              <a:t>High dividend taxation under slab rates</a:t>
            </a:r>
          </a:p>
          <a:p>
            <a:pPr>
              <a:buFont typeface="Arial" panose="020B0604020202020204" pitchFamily="34" charset="0"/>
              <a:buChar char="•"/>
            </a:pPr>
            <a:r>
              <a:rPr lang="en-US" dirty="0"/>
              <a:t>No immediate tax benefit on cost of shares</a:t>
            </a:r>
          </a:p>
          <a:p>
            <a:pPr>
              <a:buFont typeface="Arial" panose="020B0604020202020204" pitchFamily="34" charset="0"/>
              <a:buChar char="•"/>
            </a:pPr>
            <a:r>
              <a:rPr lang="en-US" dirty="0"/>
              <a:t>Non-participation leads to </a:t>
            </a:r>
            <a:r>
              <a:rPr lang="en-US" b="1" dirty="0"/>
              <a:t>increase in promoter % holding</a:t>
            </a:r>
            <a:r>
              <a:rPr lang="en-US" dirty="0"/>
              <a:t> without tax outflow</a:t>
            </a:r>
            <a:endParaRPr lang="en-IN" dirty="0"/>
          </a:p>
        </p:txBody>
      </p:sp>
    </p:spTree>
    <p:extLst>
      <p:ext uri="{BB962C8B-B14F-4D97-AF65-F5344CB8AC3E}">
        <p14:creationId xmlns:p14="http://schemas.microsoft.com/office/powerpoint/2010/main" val="191320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249558"/>
            <a:ext cx="9920526"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Non-Resident Taxation: Special Provisions</a:t>
            </a:r>
            <a:endParaRPr lang="en-US" sz="4450" dirty="0"/>
          </a:p>
        </p:txBody>
      </p:sp>
      <p:sp>
        <p:nvSpPr>
          <p:cNvPr id="4" name="Text 2"/>
          <p:cNvSpPr/>
          <p:nvPr/>
        </p:nvSpPr>
        <p:spPr>
          <a:xfrm>
            <a:off x="4296788" y="1013047"/>
            <a:ext cx="4631650" cy="566976"/>
          </a:xfrm>
          <a:prstGeom prst="rect">
            <a:avLst/>
          </a:prstGeom>
          <a:noFill/>
          <a:ln/>
        </p:spPr>
        <p:txBody>
          <a:bodyPr wrap="none" lIns="0" tIns="0" rIns="0" bIns="0" rtlCol="0" anchor="t"/>
          <a:lstStyle/>
          <a:p>
            <a:pPr marL="0" indent="0" algn="ctr">
              <a:lnSpc>
                <a:spcPts val="4450"/>
              </a:lnSpc>
              <a:buNone/>
            </a:pPr>
            <a:r>
              <a:rPr lang="en-US" sz="3550" b="1" dirty="0">
                <a:solidFill>
                  <a:srgbClr val="4C4C4D"/>
                </a:solidFill>
                <a:latin typeface="Crimson Pro Semi Bold" pitchFamily="34" charset="0"/>
                <a:ea typeface="Crimson Pro Semi Bold" pitchFamily="34" charset="-122"/>
                <a:cs typeface="Crimson Pro Semi Bold" pitchFamily="34" charset="-120"/>
              </a:rPr>
              <a:t>1st Proviso to Section 48</a:t>
            </a:r>
            <a:endParaRPr lang="en-US" sz="3550" dirty="0"/>
          </a:p>
        </p:txBody>
      </p:sp>
      <p:sp>
        <p:nvSpPr>
          <p:cNvPr id="5" name="Text 3"/>
          <p:cNvSpPr/>
          <p:nvPr/>
        </p:nvSpPr>
        <p:spPr>
          <a:xfrm>
            <a:off x="906118" y="1770212"/>
            <a:ext cx="12528233" cy="254031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Capital gains arising from the transfer of a capital asset being shares in, or debentures of, an Indian company shall be computed by converting the cost of acquisition, expenditure incurred wholly and exclusively in connection with such transfer and the full value of the consideration received or accruing as a result of the transfer of the capital asset into the same foreign currency as was initially utilised in the purchase of the shares or debentures, and the capital gains so computed in such foreign currency shall be reconverted into Indian currency, so, however, that the aforesaid manner of computation of capital gains shall be applicable in respect of capital gains accruing or arising from every reinvestment thereafter in, and sale of, shares in, or debentures of, an Indian company :</a:t>
            </a:r>
            <a:endParaRPr lang="en-US" sz="1750" dirty="0"/>
          </a:p>
        </p:txBody>
      </p:sp>
      <p:sp>
        <p:nvSpPr>
          <p:cNvPr id="6" name="Text 2">
            <a:extLst>
              <a:ext uri="{FF2B5EF4-FFF2-40B4-BE49-F238E27FC236}">
                <a16:creationId xmlns:a16="http://schemas.microsoft.com/office/drawing/2014/main" id="{5B00D802-B896-089D-10E6-09BB78C1F303}"/>
              </a:ext>
            </a:extLst>
          </p:cNvPr>
          <p:cNvSpPr/>
          <p:nvPr/>
        </p:nvSpPr>
        <p:spPr>
          <a:xfrm>
            <a:off x="906118" y="4682128"/>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150FE"/>
                </a:solidFill>
                <a:latin typeface="Heebo" pitchFamily="34" charset="0"/>
                <a:ea typeface="Heebo" pitchFamily="34" charset="-122"/>
                <a:cs typeface="Heebo" pitchFamily="34" charset="-120"/>
              </a:rPr>
              <a:t>Section 112(1)(c)(iii)</a:t>
            </a:r>
            <a:r>
              <a:rPr lang="en-US" sz="1750" dirty="0">
                <a:solidFill>
                  <a:srgbClr val="4C4C4D"/>
                </a:solidFill>
                <a:latin typeface="Heebo" pitchFamily="34" charset="0"/>
                <a:ea typeface="Heebo" pitchFamily="34" charset="-122"/>
                <a:cs typeface="Heebo" pitchFamily="34" charset="-120"/>
              </a:rPr>
              <a:t> </a:t>
            </a:r>
            <a:r>
              <a:rPr lang="en-US" sz="1750" dirty="0">
                <a:solidFill>
                  <a:srgbClr val="4C4C4D"/>
                </a:solidFill>
                <a:latin typeface="Heebo" pitchFamily="34" charset="0"/>
                <a:cs typeface="Heebo" pitchFamily="34" charset="-120"/>
              </a:rPr>
              <a:t>is a special provision for computation of capital gains in case of a non-resident, arising from transfer of unlisted shares and securities, hence, for taxation of non-resident assessee on sale of unlisted shares, capital gains had to be computed only by reference to provisions of section 112(1)(c)(iii), without giving effect to first and second provisos to section 48</a:t>
            </a:r>
          </a:p>
        </p:txBody>
      </p:sp>
      <p:sp>
        <p:nvSpPr>
          <p:cNvPr id="7" name="Text 1">
            <a:extLst>
              <a:ext uri="{FF2B5EF4-FFF2-40B4-BE49-F238E27FC236}">
                <a16:creationId xmlns:a16="http://schemas.microsoft.com/office/drawing/2014/main" id="{8AA2A340-DF07-6EFF-5405-8A7CE318011E}"/>
              </a:ext>
            </a:extLst>
          </p:cNvPr>
          <p:cNvSpPr/>
          <p:nvPr/>
        </p:nvSpPr>
        <p:spPr>
          <a:xfrm>
            <a:off x="793790" y="729603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For long-term capital gains from shares/debentures of Indian company referred to in first proviso, </a:t>
            </a:r>
            <a:r>
              <a:rPr lang="en-US" sz="1750" b="1" dirty="0">
                <a:solidFill>
                  <a:srgbClr val="4C4C4D"/>
                </a:solidFill>
                <a:latin typeface="Heebo" pitchFamily="34" charset="0"/>
                <a:ea typeface="Heebo" pitchFamily="34" charset="-122"/>
                <a:cs typeface="Heebo" pitchFamily="34" charset="-120"/>
              </a:rPr>
              <a:t>benefit of indexation not available</a:t>
            </a:r>
            <a:r>
              <a:rPr lang="en-US" sz="1750" dirty="0">
                <a:solidFill>
                  <a:srgbClr val="4C4C4D"/>
                </a:solidFill>
                <a:latin typeface="Heebo" pitchFamily="34" charset="0"/>
                <a:ea typeface="Heebo" pitchFamily="34" charset="-122"/>
                <a:cs typeface="Heebo" pitchFamily="34" charset="-120"/>
              </a:rPr>
              <a:t>.</a:t>
            </a:r>
            <a:endParaRPr lang="en-US" sz="1750" dirty="0"/>
          </a:p>
        </p:txBody>
      </p:sp>
      <p:sp>
        <p:nvSpPr>
          <p:cNvPr id="8" name="Text 0">
            <a:extLst>
              <a:ext uri="{FF2B5EF4-FFF2-40B4-BE49-F238E27FC236}">
                <a16:creationId xmlns:a16="http://schemas.microsoft.com/office/drawing/2014/main" id="{4A870434-4C97-3161-3935-9489B57FA6F9}"/>
              </a:ext>
            </a:extLst>
          </p:cNvPr>
          <p:cNvSpPr/>
          <p:nvPr/>
        </p:nvSpPr>
        <p:spPr>
          <a:xfrm>
            <a:off x="906118" y="6769960"/>
            <a:ext cx="3640574" cy="425291"/>
          </a:xfrm>
          <a:prstGeom prst="rect">
            <a:avLst/>
          </a:prstGeom>
          <a:noFill/>
          <a:ln/>
        </p:spPr>
        <p:txBody>
          <a:bodyPr wrap="none" lIns="0" tIns="0" rIns="0" bIns="0" rtlCol="0" anchor="t"/>
          <a:lstStyle/>
          <a:p>
            <a:pPr marL="0" indent="0" algn="l">
              <a:lnSpc>
                <a:spcPts val="3300"/>
              </a:lnSpc>
              <a:buNone/>
            </a:pPr>
            <a:r>
              <a:rPr lang="en-US" sz="2650" b="1" dirty="0">
                <a:solidFill>
                  <a:srgbClr val="152D47"/>
                </a:solidFill>
                <a:latin typeface="Crimson Pro Semi Bold" pitchFamily="34" charset="0"/>
                <a:ea typeface="Crimson Pro Semi Bold" pitchFamily="34" charset="-122"/>
                <a:cs typeface="Crimson Pro Semi Bold" pitchFamily="34" charset="-120"/>
              </a:rPr>
              <a:t>2nd Proviso to Section 48</a:t>
            </a:r>
            <a:endParaRPr lang="en-US" sz="2650" dirty="0"/>
          </a:p>
        </p:txBody>
      </p:sp>
      <p:sp>
        <p:nvSpPr>
          <p:cNvPr id="10" name="Text 4">
            <a:extLst>
              <a:ext uri="{FF2B5EF4-FFF2-40B4-BE49-F238E27FC236}">
                <a16:creationId xmlns:a16="http://schemas.microsoft.com/office/drawing/2014/main" id="{6B2EA8FA-01B3-F8A3-231F-66D93AEFEDB1}"/>
              </a:ext>
            </a:extLst>
          </p:cNvPr>
          <p:cNvSpPr/>
          <p:nvPr/>
        </p:nvSpPr>
        <p:spPr>
          <a:xfrm>
            <a:off x="906117" y="6010209"/>
            <a:ext cx="13042821" cy="362903"/>
          </a:xfrm>
          <a:prstGeom prst="rect">
            <a:avLst/>
          </a:prstGeom>
          <a:noFill/>
          <a:ln/>
        </p:spPr>
        <p:txBody>
          <a:bodyPr wrap="non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Legatum Ventures Ltd.</a:t>
            </a:r>
            <a:r>
              <a:rPr lang="en-US" sz="1750" dirty="0">
                <a:solidFill>
                  <a:srgbClr val="4C4C4D"/>
                </a:solidFill>
                <a:latin typeface="Heebo" pitchFamily="34" charset="0"/>
                <a:ea typeface="Heebo" pitchFamily="34" charset="-122"/>
                <a:cs typeface="Heebo" pitchFamily="34" charset="-120"/>
              </a:rPr>
              <a:t> </a:t>
            </a:r>
            <a:r>
              <a:rPr lang="en-US" sz="1750" b="1" i="1" dirty="0">
                <a:solidFill>
                  <a:srgbClr val="4C4C4D"/>
                </a:solidFill>
                <a:latin typeface="Heebo" pitchFamily="34" charset="0"/>
                <a:ea typeface="Heebo" pitchFamily="34" charset="-122"/>
                <a:cs typeface="Heebo" pitchFamily="34" charset="-120"/>
              </a:rPr>
              <a:t>v </a:t>
            </a:r>
            <a:r>
              <a:rPr lang="en-US" sz="1750" dirty="0">
                <a:solidFill>
                  <a:srgbClr val="4C4C4D"/>
                </a:solidFill>
                <a:latin typeface="Heebo" pitchFamily="34" charset="0"/>
                <a:ea typeface="Heebo" pitchFamily="34" charset="-122"/>
                <a:cs typeface="Heebo" pitchFamily="34" charset="-120"/>
              </a:rPr>
              <a:t>Assistant Commissioner of Income-tax (International Taxation)</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83287" y="591503"/>
            <a:ext cx="7940040" cy="520660"/>
          </a:xfrm>
          <a:prstGeom prst="rect">
            <a:avLst/>
          </a:prstGeom>
          <a:noFill/>
          <a:ln/>
        </p:spPr>
        <p:txBody>
          <a:bodyPr wrap="none" lIns="0" tIns="0" rIns="0" bIns="0" rtlCol="0" anchor="t"/>
          <a:lstStyle/>
          <a:p>
            <a:pPr marL="0" indent="0" algn="l">
              <a:lnSpc>
                <a:spcPts val="4100"/>
              </a:lnSpc>
              <a:buNone/>
            </a:pPr>
            <a:r>
              <a:rPr lang="en-US" sz="3250" dirty="0">
                <a:solidFill>
                  <a:srgbClr val="152D47"/>
                </a:solidFill>
                <a:latin typeface="Crimson Pro Semi Bold" pitchFamily="34" charset="0"/>
                <a:ea typeface="Crimson Pro Semi Bold" pitchFamily="34" charset="-122"/>
                <a:cs typeface="Crimson Pro Semi Bold" pitchFamily="34" charset="-120"/>
              </a:rPr>
              <a:t>CBDT Circulars: Investment vs Stock-in-Trade</a:t>
            </a:r>
            <a:endParaRPr lang="en-US" sz="3250" dirty="0"/>
          </a:p>
        </p:txBody>
      </p:sp>
      <p:sp>
        <p:nvSpPr>
          <p:cNvPr id="3" name="Shape 1"/>
          <p:cNvSpPr/>
          <p:nvPr/>
        </p:nvSpPr>
        <p:spPr>
          <a:xfrm>
            <a:off x="583287" y="1445419"/>
            <a:ext cx="6648569" cy="6192679"/>
          </a:xfrm>
          <a:prstGeom prst="roundRect">
            <a:avLst>
              <a:gd name="adj" fmla="val 404"/>
            </a:avLst>
          </a:prstGeom>
          <a:solidFill>
            <a:srgbClr val="F2EEEE"/>
          </a:solidFill>
          <a:ln/>
        </p:spPr>
        <p:txBody>
          <a:bodyPr/>
          <a:lstStyle/>
          <a:p>
            <a:endParaRPr lang="en-IN"/>
          </a:p>
        </p:txBody>
      </p:sp>
      <p:sp>
        <p:nvSpPr>
          <p:cNvPr id="4" name="Shape 2"/>
          <p:cNvSpPr/>
          <p:nvPr/>
        </p:nvSpPr>
        <p:spPr>
          <a:xfrm>
            <a:off x="749856" y="1611987"/>
            <a:ext cx="499943" cy="499943"/>
          </a:xfrm>
          <a:prstGeom prst="roundRect">
            <a:avLst>
              <a:gd name="adj" fmla="val 18288256"/>
            </a:avLst>
          </a:prstGeom>
          <a:solidFill>
            <a:srgbClr val="2150FE"/>
          </a:solidFill>
          <a:ln/>
        </p:spPr>
        <p:txBody>
          <a:bodyPr/>
          <a:lstStyle/>
          <a:p>
            <a:endParaRPr lang="en-IN"/>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373" y="1749385"/>
            <a:ext cx="224909" cy="224909"/>
          </a:xfrm>
          <a:prstGeom prst="rect">
            <a:avLst/>
          </a:prstGeom>
        </p:spPr>
      </p:pic>
      <p:sp>
        <p:nvSpPr>
          <p:cNvPr id="6" name="Text 3"/>
          <p:cNvSpPr/>
          <p:nvPr/>
        </p:nvSpPr>
        <p:spPr>
          <a:xfrm>
            <a:off x="749856" y="2278499"/>
            <a:ext cx="6315432" cy="520779"/>
          </a:xfrm>
          <a:prstGeom prst="rect">
            <a:avLst/>
          </a:prstGeom>
          <a:noFill/>
          <a:ln/>
        </p:spPr>
        <p:txBody>
          <a:bodyPr wrap="square" lIns="0" tIns="0" rIns="0" bIns="0" rtlCol="0" anchor="t"/>
          <a:lstStyle/>
          <a:p>
            <a:pPr marL="0" indent="0" algn="l">
              <a:lnSpc>
                <a:spcPts val="2050"/>
              </a:lnSpc>
              <a:buNone/>
            </a:pPr>
            <a:r>
              <a:rPr lang="en-US" sz="1600" dirty="0">
                <a:solidFill>
                  <a:srgbClr val="4C4C4D"/>
                </a:solidFill>
                <a:latin typeface="Crimson Pro Semi Bold" pitchFamily="34" charset="0"/>
                <a:ea typeface="Crimson Pro Semi Bold" pitchFamily="34" charset="-122"/>
                <a:cs typeface="Crimson Pro Semi Bold" pitchFamily="34" charset="-120"/>
              </a:rPr>
              <a:t>CBDT Circular No. 4/2007 </a:t>
            </a:r>
            <a:r>
              <a:rPr lang="en-US" sz="1600" b="1" dirty="0">
                <a:solidFill>
                  <a:srgbClr val="4C4C4D"/>
                </a:solidFill>
                <a:latin typeface="Crimson Pro Semi Bold" pitchFamily="34" charset="0"/>
                <a:ea typeface="Crimson Pro Semi Bold" pitchFamily="34" charset="-122"/>
                <a:cs typeface="Crimson Pro Semi Bold" pitchFamily="34" charset="-120"/>
              </a:rPr>
              <a:t>— Distinction Between Investment &amp; Stock-in-Trade</a:t>
            </a:r>
            <a:endParaRPr lang="en-US" sz="1600" dirty="0"/>
          </a:p>
        </p:txBody>
      </p:sp>
      <p:sp>
        <p:nvSpPr>
          <p:cNvPr id="7" name="Text 4"/>
          <p:cNvSpPr/>
          <p:nvPr/>
        </p:nvSpPr>
        <p:spPr>
          <a:xfrm>
            <a:off x="749856" y="2899172"/>
            <a:ext cx="6315432" cy="266700"/>
          </a:xfrm>
          <a:prstGeom prst="rect">
            <a:avLst/>
          </a:prstGeom>
          <a:noFill/>
          <a:ln/>
        </p:spPr>
        <p:txBody>
          <a:bodyPr wrap="non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(Ref: CBDT Circular No. 4/2007)</a:t>
            </a:r>
            <a:endParaRPr lang="en-US" sz="1300" dirty="0"/>
          </a:p>
        </p:txBody>
      </p:sp>
      <p:sp>
        <p:nvSpPr>
          <p:cNvPr id="8" name="Text 5"/>
          <p:cNvSpPr/>
          <p:nvPr/>
        </p:nvSpPr>
        <p:spPr>
          <a:xfrm>
            <a:off x="749856" y="3265765"/>
            <a:ext cx="6315432" cy="1066800"/>
          </a:xfrm>
          <a:prstGeom prst="rect">
            <a:avLst/>
          </a:prstGeom>
          <a:noFill/>
          <a:ln/>
        </p:spPr>
        <p:txBody>
          <a:bodyPr wrap="squar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CBDT clarified that whether shares are held as investment or stock-in-trade depends on intention, accounting treatment, and overall conduct. Courts (Associated Industrial Development; H. Holck Larsen) held that this is a mixed question of fact and law.</a:t>
            </a:r>
            <a:endParaRPr lang="en-US" sz="1300" dirty="0"/>
          </a:p>
        </p:txBody>
      </p:sp>
      <p:sp>
        <p:nvSpPr>
          <p:cNvPr id="9" name="Text 6"/>
          <p:cNvSpPr/>
          <p:nvPr/>
        </p:nvSpPr>
        <p:spPr>
          <a:xfrm>
            <a:off x="749856" y="4432459"/>
            <a:ext cx="6315432" cy="533400"/>
          </a:xfrm>
          <a:prstGeom prst="rect">
            <a:avLst/>
          </a:prstGeom>
          <a:noFill/>
          <a:ln/>
        </p:spPr>
        <p:txBody>
          <a:bodyPr wrap="squar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Assessee must maintain clear distinction in records investment and trading shares.</a:t>
            </a:r>
            <a:endParaRPr lang="en-US" sz="1300" dirty="0"/>
          </a:p>
        </p:txBody>
      </p:sp>
      <p:sp>
        <p:nvSpPr>
          <p:cNvPr id="10" name="Text 7"/>
          <p:cNvSpPr/>
          <p:nvPr/>
        </p:nvSpPr>
        <p:spPr>
          <a:xfrm>
            <a:off x="749856" y="5024080"/>
            <a:ext cx="6315432"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Treatment in books is important indicator</a:t>
            </a:r>
            <a:endParaRPr lang="en-US" sz="1300" dirty="0"/>
          </a:p>
        </p:txBody>
      </p:sp>
      <p:sp>
        <p:nvSpPr>
          <p:cNvPr id="11" name="Text 8"/>
          <p:cNvSpPr/>
          <p:nvPr/>
        </p:nvSpPr>
        <p:spPr>
          <a:xfrm>
            <a:off x="749856" y="5349002"/>
            <a:ext cx="6315432"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Magnitude, frequency, and pattern of transactions determine nature</a:t>
            </a:r>
            <a:endParaRPr lang="en-US" sz="1300" dirty="0"/>
          </a:p>
        </p:txBody>
      </p:sp>
      <p:sp>
        <p:nvSpPr>
          <p:cNvPr id="12" name="Text 9"/>
          <p:cNvSpPr/>
          <p:nvPr/>
        </p:nvSpPr>
        <p:spPr>
          <a:xfrm>
            <a:off x="749856" y="5673923"/>
            <a:ext cx="6315432"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Profit motive → business income; dividend motive → capital gains</a:t>
            </a:r>
            <a:endParaRPr lang="en-US" sz="1300" dirty="0"/>
          </a:p>
        </p:txBody>
      </p:sp>
      <p:sp>
        <p:nvSpPr>
          <p:cNvPr id="13" name="Text 10"/>
          <p:cNvSpPr/>
          <p:nvPr/>
        </p:nvSpPr>
        <p:spPr>
          <a:xfrm>
            <a:off x="749856" y="5998845"/>
            <a:ext cx="6315432"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Two separate portfolios (investment and trading) permissible</a:t>
            </a:r>
            <a:endParaRPr lang="en-US" sz="1300" dirty="0"/>
          </a:p>
        </p:txBody>
      </p:sp>
      <p:sp>
        <p:nvSpPr>
          <p:cNvPr id="14" name="Shape 11"/>
          <p:cNvSpPr/>
          <p:nvPr/>
        </p:nvSpPr>
        <p:spPr>
          <a:xfrm>
            <a:off x="7398425" y="1445419"/>
            <a:ext cx="6648688" cy="6192679"/>
          </a:xfrm>
          <a:prstGeom prst="roundRect">
            <a:avLst>
              <a:gd name="adj" fmla="val 404"/>
            </a:avLst>
          </a:prstGeom>
          <a:solidFill>
            <a:srgbClr val="F2EEEE"/>
          </a:solidFill>
          <a:ln/>
        </p:spPr>
        <p:txBody>
          <a:bodyPr/>
          <a:lstStyle/>
          <a:p>
            <a:endParaRPr lang="en-IN"/>
          </a:p>
        </p:txBody>
      </p:sp>
      <p:sp>
        <p:nvSpPr>
          <p:cNvPr id="15" name="Shape 12"/>
          <p:cNvSpPr/>
          <p:nvPr/>
        </p:nvSpPr>
        <p:spPr>
          <a:xfrm>
            <a:off x="7564993" y="1611987"/>
            <a:ext cx="499943" cy="499943"/>
          </a:xfrm>
          <a:prstGeom prst="roundRect">
            <a:avLst>
              <a:gd name="adj" fmla="val 18288256"/>
            </a:avLst>
          </a:prstGeom>
          <a:solidFill>
            <a:srgbClr val="2150FE"/>
          </a:solidFill>
          <a:ln/>
        </p:spPr>
        <p:txBody>
          <a:bodyPr/>
          <a:lstStyle/>
          <a:p>
            <a:endParaRPr lang="en-IN"/>
          </a:p>
        </p:txBody>
      </p:sp>
      <p:pic>
        <p:nvPicPr>
          <p:cNvPr id="16"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2510" y="1749385"/>
            <a:ext cx="224909" cy="224909"/>
          </a:xfrm>
          <a:prstGeom prst="rect">
            <a:avLst/>
          </a:prstGeom>
        </p:spPr>
      </p:pic>
      <p:sp>
        <p:nvSpPr>
          <p:cNvPr id="17" name="Text 13"/>
          <p:cNvSpPr/>
          <p:nvPr/>
        </p:nvSpPr>
        <p:spPr>
          <a:xfrm>
            <a:off x="7564993" y="2278499"/>
            <a:ext cx="5840016" cy="260390"/>
          </a:xfrm>
          <a:prstGeom prst="rect">
            <a:avLst/>
          </a:prstGeom>
          <a:noFill/>
          <a:ln/>
        </p:spPr>
        <p:txBody>
          <a:bodyPr wrap="none" lIns="0" tIns="0" rIns="0" bIns="0" rtlCol="0" anchor="t"/>
          <a:lstStyle/>
          <a:p>
            <a:pPr marL="0" indent="0" algn="l">
              <a:lnSpc>
                <a:spcPts val="2050"/>
              </a:lnSpc>
              <a:buNone/>
            </a:pPr>
            <a:r>
              <a:rPr lang="en-US" sz="1600" dirty="0">
                <a:solidFill>
                  <a:srgbClr val="4C4C4D"/>
                </a:solidFill>
                <a:latin typeface="Crimson Pro Semi Bold" pitchFamily="34" charset="0"/>
                <a:ea typeface="Crimson Pro Semi Bold" pitchFamily="34" charset="-122"/>
                <a:cs typeface="Crimson Pro Semi Bold" pitchFamily="34" charset="-120"/>
              </a:rPr>
              <a:t>CBDT Circular No. 6/2016 </a:t>
            </a:r>
            <a:r>
              <a:rPr lang="en-US" sz="1600" b="1" dirty="0">
                <a:solidFill>
                  <a:srgbClr val="4C4C4D"/>
                </a:solidFill>
                <a:latin typeface="Crimson Pro Semi Bold" pitchFamily="34" charset="0"/>
                <a:ea typeface="Crimson Pro Semi Bold" pitchFamily="34" charset="-122"/>
                <a:cs typeface="Crimson Pro Semi Bold" pitchFamily="34" charset="-120"/>
              </a:rPr>
              <a:t>— Taxability of Surplus on Sale of Shares</a:t>
            </a:r>
            <a:endParaRPr lang="en-US" sz="1600" dirty="0"/>
          </a:p>
        </p:txBody>
      </p:sp>
      <p:sp>
        <p:nvSpPr>
          <p:cNvPr id="18" name="Text 14"/>
          <p:cNvSpPr/>
          <p:nvPr/>
        </p:nvSpPr>
        <p:spPr>
          <a:xfrm>
            <a:off x="7564993" y="2638782"/>
            <a:ext cx="6315551" cy="266700"/>
          </a:xfrm>
          <a:prstGeom prst="rect">
            <a:avLst/>
          </a:prstGeom>
          <a:noFill/>
          <a:ln/>
        </p:spPr>
        <p:txBody>
          <a:bodyPr wrap="non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(Ref: CBDT Circular No. 6/2016)</a:t>
            </a:r>
            <a:endParaRPr lang="en-US" sz="1300" dirty="0"/>
          </a:p>
        </p:txBody>
      </p:sp>
      <p:sp>
        <p:nvSpPr>
          <p:cNvPr id="19" name="Text 15"/>
          <p:cNvSpPr/>
          <p:nvPr/>
        </p:nvSpPr>
        <p:spPr>
          <a:xfrm>
            <a:off x="7564993" y="3005376"/>
            <a:ext cx="6315551" cy="533400"/>
          </a:xfrm>
          <a:prstGeom prst="rect">
            <a:avLst/>
          </a:prstGeom>
          <a:noFill/>
          <a:ln/>
        </p:spPr>
        <p:txBody>
          <a:bodyPr wrap="squar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CBDT issued further guidance to reduce litigation by providing certainty in classifying surplus from sale of listed shares as business income or capital gains.</a:t>
            </a:r>
            <a:endParaRPr lang="en-US" sz="1300" dirty="0"/>
          </a:p>
        </p:txBody>
      </p:sp>
      <p:sp>
        <p:nvSpPr>
          <p:cNvPr id="20" name="Text 16"/>
          <p:cNvSpPr/>
          <p:nvPr/>
        </p:nvSpPr>
        <p:spPr>
          <a:xfrm>
            <a:off x="7564993" y="3638669"/>
            <a:ext cx="6315551" cy="533400"/>
          </a:xfrm>
          <a:prstGeom prst="rect">
            <a:avLst/>
          </a:prstGeom>
          <a:noFill/>
          <a:ln/>
        </p:spPr>
        <p:txBody>
          <a:bodyPr wrap="squar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If Listed shares are treated as stock-in-trade, income assessed as business income</a:t>
            </a:r>
            <a:endParaRPr lang="en-US" sz="1300" dirty="0"/>
          </a:p>
        </p:txBody>
      </p:sp>
      <p:sp>
        <p:nvSpPr>
          <p:cNvPr id="21" name="Text 17"/>
          <p:cNvSpPr/>
          <p:nvPr/>
        </p:nvSpPr>
        <p:spPr>
          <a:xfrm>
            <a:off x="7564993" y="4230291"/>
            <a:ext cx="6315551" cy="533400"/>
          </a:xfrm>
          <a:prstGeom prst="rect">
            <a:avLst/>
          </a:prstGeom>
          <a:noFill/>
          <a:ln/>
        </p:spPr>
        <p:txBody>
          <a:bodyPr wrap="squar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Listed shares held &gt;12 months: if opted as capital gains, AO shall not dispute; must be applied consistently</a:t>
            </a:r>
            <a:endParaRPr lang="en-US" sz="1300" dirty="0"/>
          </a:p>
        </p:txBody>
      </p:sp>
      <p:sp>
        <p:nvSpPr>
          <p:cNvPr id="22" name="Text 18"/>
          <p:cNvSpPr/>
          <p:nvPr/>
        </p:nvSpPr>
        <p:spPr>
          <a:xfrm>
            <a:off x="7564993" y="4821912"/>
            <a:ext cx="6315551"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Other cases governed by Circular 4/2007 principles</a:t>
            </a:r>
            <a:endParaRPr lang="en-US" sz="1300" dirty="0"/>
          </a:p>
        </p:txBody>
      </p:sp>
      <p:sp>
        <p:nvSpPr>
          <p:cNvPr id="23" name="Text 19"/>
          <p:cNvSpPr/>
          <p:nvPr/>
        </p:nvSpPr>
        <p:spPr>
          <a:xfrm>
            <a:off x="7564993" y="5188506"/>
            <a:ext cx="6315551" cy="266700"/>
          </a:xfrm>
          <a:prstGeom prst="rect">
            <a:avLst/>
          </a:prstGeom>
          <a:noFill/>
          <a:ln/>
        </p:spPr>
        <p:txBody>
          <a:bodyPr wrap="none" lIns="0" tIns="0" rIns="0" bIns="0" rtlCol="0" anchor="t"/>
          <a:lstStyle/>
          <a:p>
            <a:pPr marL="0" indent="0" algn="l">
              <a:lnSpc>
                <a:spcPts val="2050"/>
              </a:lnSpc>
              <a:buNone/>
            </a:pPr>
            <a:r>
              <a:rPr lang="en-US" sz="1300" b="1" dirty="0">
                <a:solidFill>
                  <a:srgbClr val="4C4C4D"/>
                </a:solidFill>
                <a:latin typeface="Heebo" pitchFamily="34" charset="0"/>
                <a:ea typeface="Heebo" pitchFamily="34" charset="-122"/>
                <a:cs typeface="Heebo" pitchFamily="34" charset="-120"/>
              </a:rPr>
              <a:t>Additional Clarifications from Circular 6/2016:</a:t>
            </a:r>
            <a:endParaRPr lang="en-US" sz="1300" dirty="0"/>
          </a:p>
        </p:txBody>
      </p:sp>
      <p:sp>
        <p:nvSpPr>
          <p:cNvPr id="24" name="Text 20"/>
          <p:cNvSpPr/>
          <p:nvPr/>
        </p:nvSpPr>
        <p:spPr>
          <a:xfrm>
            <a:off x="7564993" y="5555099"/>
            <a:ext cx="6315551" cy="533400"/>
          </a:xfrm>
          <a:prstGeom prst="rect">
            <a:avLst/>
          </a:prstGeom>
          <a:noFill/>
          <a:ln/>
        </p:spPr>
        <p:txBody>
          <a:bodyPr wrap="squar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CBDT emphasized that these relaxations are meant to reduce disputes and ensure uniformity.</a:t>
            </a:r>
            <a:endParaRPr lang="en-US" sz="1300" dirty="0"/>
          </a:p>
        </p:txBody>
      </p:sp>
      <p:sp>
        <p:nvSpPr>
          <p:cNvPr id="25" name="Text 21"/>
          <p:cNvSpPr/>
          <p:nvPr/>
        </p:nvSpPr>
        <p:spPr>
          <a:xfrm>
            <a:off x="7564993" y="6188392"/>
            <a:ext cx="6315551" cy="266700"/>
          </a:xfrm>
          <a:prstGeom prst="rect">
            <a:avLst/>
          </a:prstGeom>
          <a:noFill/>
          <a:ln/>
        </p:spPr>
        <p:txBody>
          <a:bodyPr wrap="none" lIns="0" tIns="0" rIns="0" bIns="0" rtlCol="0" anchor="t"/>
          <a:lstStyle/>
          <a:p>
            <a:pPr marL="0" indent="0" algn="l">
              <a:lnSpc>
                <a:spcPts val="2050"/>
              </a:lnSpc>
              <a:buNone/>
            </a:pPr>
            <a:r>
              <a:rPr lang="en-US" sz="1300" dirty="0">
                <a:solidFill>
                  <a:srgbClr val="4C4C4D"/>
                </a:solidFill>
                <a:latin typeface="Heebo" pitchFamily="34" charset="0"/>
                <a:ea typeface="Heebo" pitchFamily="34" charset="-122"/>
                <a:cs typeface="Heebo" pitchFamily="34" charset="-120"/>
              </a:rPr>
              <a:t>Key Points:</a:t>
            </a:r>
            <a:endParaRPr lang="en-US" sz="1300" dirty="0"/>
          </a:p>
        </p:txBody>
      </p:sp>
      <p:sp>
        <p:nvSpPr>
          <p:cNvPr id="26" name="Text 22"/>
          <p:cNvSpPr/>
          <p:nvPr/>
        </p:nvSpPr>
        <p:spPr>
          <a:xfrm>
            <a:off x="7564993" y="6554986"/>
            <a:ext cx="6315551"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Relief does not apply to doubtful or sham transactions (e.g., bogus LTCG/STCL).</a:t>
            </a:r>
            <a:endParaRPr lang="en-US" sz="1300" dirty="0"/>
          </a:p>
        </p:txBody>
      </p:sp>
      <p:sp>
        <p:nvSpPr>
          <p:cNvPr id="27" name="Text 23"/>
          <p:cNvSpPr/>
          <p:nvPr/>
        </p:nvSpPr>
        <p:spPr>
          <a:xfrm>
            <a:off x="7564993" y="6879908"/>
            <a:ext cx="6315551"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AO must still apply all relevant provisions of the Income-tax Act.</a:t>
            </a:r>
            <a:endParaRPr lang="en-US" sz="1300" dirty="0"/>
          </a:p>
        </p:txBody>
      </p:sp>
      <p:sp>
        <p:nvSpPr>
          <p:cNvPr id="28" name="Text 24"/>
          <p:cNvSpPr/>
          <p:nvPr/>
        </p:nvSpPr>
        <p:spPr>
          <a:xfrm>
            <a:off x="7564993" y="7204829"/>
            <a:ext cx="6315551" cy="266700"/>
          </a:xfrm>
          <a:prstGeom prst="rect">
            <a:avLst/>
          </a:prstGeom>
          <a:noFill/>
          <a:ln/>
        </p:spPr>
        <p:txBody>
          <a:bodyPr wrap="none" lIns="0" tIns="0" rIns="0" bIns="0" rtlCol="0" anchor="t"/>
          <a:lstStyle/>
          <a:p>
            <a:pPr marL="342900" indent="-342900" algn="l">
              <a:lnSpc>
                <a:spcPts val="2050"/>
              </a:lnSpc>
              <a:buSzPct val="100000"/>
              <a:buChar char="•"/>
            </a:pPr>
            <a:r>
              <a:rPr lang="en-US" sz="1300" dirty="0">
                <a:solidFill>
                  <a:srgbClr val="4C4C4D"/>
                </a:solidFill>
                <a:latin typeface="Heebo" pitchFamily="34" charset="0"/>
                <a:ea typeface="Heebo" pitchFamily="34" charset="-122"/>
                <a:cs typeface="Heebo" pitchFamily="34" charset="-120"/>
              </a:rPr>
              <a:t>Objective: provide consistency and reduce disputes on share classification.</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2271951"/>
            <a:ext cx="7300436"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Combined Practical Takeaways</a:t>
            </a:r>
            <a:endParaRPr lang="en-US" sz="4450" dirty="0"/>
          </a:p>
        </p:txBody>
      </p:sp>
      <p:sp>
        <p:nvSpPr>
          <p:cNvPr id="3" name="Text 1"/>
          <p:cNvSpPr/>
          <p:nvPr/>
        </p:nvSpPr>
        <p:spPr>
          <a:xfrm>
            <a:off x="793790" y="343435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 clear and consistent approach in records is essential for classification of shares.</a:t>
            </a:r>
            <a:endParaRPr lang="en-US" sz="17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800" y="4063722"/>
            <a:ext cx="340162" cy="340162"/>
          </a:xfrm>
          <a:prstGeom prst="rect">
            <a:avLst/>
          </a:prstGeom>
        </p:spPr>
      </p:pic>
      <p:sp>
        <p:nvSpPr>
          <p:cNvPr id="5" name="Text 2"/>
          <p:cNvSpPr/>
          <p:nvPr/>
        </p:nvSpPr>
        <p:spPr>
          <a:xfrm>
            <a:off x="1530906" y="4052411"/>
            <a:ext cx="564249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Maintain consistent accounting treatment and intention documentation.</a:t>
            </a:r>
            <a:endParaRPr lang="en-US" sz="1750" dirty="0"/>
          </a:p>
        </p:txBody>
      </p:sp>
      <p:pic>
        <p:nvPicPr>
          <p:cNvPr id="6"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1895" y="4063722"/>
            <a:ext cx="340162" cy="340162"/>
          </a:xfrm>
          <a:prstGeom prst="rect">
            <a:avLst/>
          </a:prstGeom>
        </p:spPr>
      </p:pic>
      <p:sp>
        <p:nvSpPr>
          <p:cNvPr id="7" name="Text 3"/>
          <p:cNvSpPr/>
          <p:nvPr/>
        </p:nvSpPr>
        <p:spPr>
          <a:xfrm>
            <a:off x="8194000" y="4052411"/>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Two portfolios (investment + trading) are permissible.</a:t>
            </a:r>
            <a:endParaRPr lang="en-US" sz="1750" dirty="0"/>
          </a:p>
        </p:txBody>
      </p:sp>
      <p:pic>
        <p:nvPicPr>
          <p:cNvPr id="8"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800" y="5243155"/>
            <a:ext cx="340162" cy="340162"/>
          </a:xfrm>
          <a:prstGeom prst="rect">
            <a:avLst/>
          </a:prstGeom>
        </p:spPr>
      </p:pic>
      <p:sp>
        <p:nvSpPr>
          <p:cNvPr id="9" name="Text 4"/>
          <p:cNvSpPr/>
          <p:nvPr/>
        </p:nvSpPr>
        <p:spPr>
          <a:xfrm>
            <a:off x="1530906" y="5231844"/>
            <a:ext cx="564249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Listed shares held &gt;12 months can be safely taxed as capital gains if opted.</a:t>
            </a:r>
            <a:endParaRPr lang="en-US" sz="1750" dirty="0"/>
          </a:p>
        </p:txBody>
      </p:sp>
      <p:pic>
        <p:nvPicPr>
          <p:cNvPr id="10"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1895" y="5243155"/>
            <a:ext cx="340162" cy="340162"/>
          </a:xfrm>
          <a:prstGeom prst="rect">
            <a:avLst/>
          </a:prstGeom>
        </p:spPr>
      </p:pic>
      <p:sp>
        <p:nvSpPr>
          <p:cNvPr id="11" name="Text 5"/>
          <p:cNvSpPr/>
          <p:nvPr/>
        </p:nvSpPr>
        <p:spPr>
          <a:xfrm>
            <a:off x="8194000" y="5231844"/>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Frequent trading, high volume, and profit motive generally indicate business income.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3D8B9-A8ED-6DC4-3757-7E717EBE73FC}"/>
              </a:ext>
            </a:extLst>
          </p:cNvPr>
          <p:cNvSpPr txBox="1"/>
          <p:nvPr/>
        </p:nvSpPr>
        <p:spPr>
          <a:xfrm>
            <a:off x="367990" y="2908598"/>
            <a:ext cx="13894420" cy="3901068"/>
          </a:xfrm>
          <a:prstGeom prst="rect">
            <a:avLst/>
          </a:prstGeom>
          <a:noFill/>
        </p:spPr>
        <p:txBody>
          <a:bodyPr wrap="square">
            <a:spAutoFit/>
          </a:bodyPr>
          <a:lstStyle/>
          <a:p>
            <a:pPr algn="just" fontAlgn="base">
              <a:buNone/>
            </a:pPr>
            <a:r>
              <a:rPr lang="en-US" b="1" dirty="0">
                <a:solidFill>
                  <a:srgbClr val="152D47"/>
                </a:solidFill>
                <a:latin typeface="Crimson Pro Semi Bold" pitchFamily="34" charset="0"/>
              </a:rPr>
              <a:t>Section 2(42A) "short-term capital asset</a:t>
            </a:r>
            <a:r>
              <a:rPr lang="en-US" sz="1750" dirty="0">
                <a:solidFill>
                  <a:srgbClr val="4C4C4D"/>
                </a:solidFill>
                <a:latin typeface="Heebo" pitchFamily="34" charset="0"/>
                <a:cs typeface="Heebo" pitchFamily="34" charset="-120"/>
              </a:rPr>
              <a:t>" means a capital asset held by an </a:t>
            </a:r>
            <a:r>
              <a:rPr lang="en-US" sz="1750" dirty="0" err="1">
                <a:solidFill>
                  <a:srgbClr val="4C4C4D"/>
                </a:solidFill>
                <a:latin typeface="Heebo" pitchFamily="34" charset="0"/>
                <a:cs typeface="Heebo" pitchFamily="34" charset="-120"/>
              </a:rPr>
              <a:t>assessee</a:t>
            </a:r>
            <a:r>
              <a:rPr lang="en-US" sz="1750" dirty="0">
                <a:solidFill>
                  <a:srgbClr val="4C4C4D"/>
                </a:solidFill>
                <a:latin typeface="Heebo" pitchFamily="34" charset="0"/>
                <a:cs typeface="Heebo" pitchFamily="34" charset="-120"/>
              </a:rPr>
              <a:t> for not more than 9[twenty-four] months immediately preceding the date of its transfer:</a:t>
            </a:r>
          </a:p>
          <a:p>
            <a:pPr algn="just" fontAlgn="base">
              <a:buNone/>
            </a:pPr>
            <a:r>
              <a:rPr lang="en-US" sz="1750" dirty="0">
                <a:solidFill>
                  <a:srgbClr val="4C4C4D"/>
                </a:solidFill>
                <a:latin typeface="Heebo" pitchFamily="34" charset="0"/>
                <a:cs typeface="Heebo" pitchFamily="34" charset="-120"/>
              </a:rPr>
              <a:t>  </a:t>
            </a:r>
          </a:p>
          <a:p>
            <a:pPr algn="just" fontAlgn="base">
              <a:buNone/>
            </a:pPr>
            <a:r>
              <a:rPr lang="en-US" sz="1750" dirty="0">
                <a:solidFill>
                  <a:srgbClr val="4C4C4D"/>
                </a:solidFill>
                <a:latin typeface="Heebo" pitchFamily="34" charset="0"/>
                <a:cs typeface="Heebo" pitchFamily="34" charset="-120"/>
              </a:rPr>
              <a:t>Provided that in the case of a security 10[***] listed in a recognized stock exchange in India or a unit of the Unit Trust of India established under the Unit Trust of India Act, 1963 (52 of 1963) or a unit of an equity oriented fund or a zero coupon bond, the provisions of this clause shall have effect as if for the words 11"[twenty-four] months", the words "twelve months" had been substituted:</a:t>
            </a:r>
          </a:p>
          <a:p>
            <a:pPr algn="just" fontAlgn="base">
              <a:buNone/>
            </a:pPr>
            <a:endParaRPr lang="en-US" sz="1750" dirty="0">
              <a:solidFill>
                <a:srgbClr val="4C4C4D"/>
              </a:solidFill>
              <a:latin typeface="Heebo" pitchFamily="34" charset="0"/>
              <a:cs typeface="Heebo" pitchFamily="34" charset="-120"/>
            </a:endParaRPr>
          </a:p>
          <a:p>
            <a:pPr algn="just" fontAlgn="base">
              <a:buNone/>
            </a:pPr>
            <a:r>
              <a:rPr lang="en-US" sz="1750" dirty="0">
                <a:solidFill>
                  <a:srgbClr val="4C4C4D"/>
                </a:solidFill>
                <a:latin typeface="Heebo" pitchFamily="34" charset="0"/>
                <a:cs typeface="Heebo" pitchFamily="34" charset="-120"/>
              </a:rPr>
              <a:t>Provided further that in case of a share of a company (not being a share listed in a </a:t>
            </a:r>
            <a:r>
              <a:rPr lang="en-US" sz="1750" dirty="0" err="1">
                <a:solidFill>
                  <a:srgbClr val="4C4C4D"/>
                </a:solidFill>
                <a:latin typeface="Heebo" pitchFamily="34" charset="0"/>
                <a:cs typeface="Heebo" pitchFamily="34" charset="-120"/>
              </a:rPr>
              <a:t>recognised</a:t>
            </a:r>
            <a:r>
              <a:rPr lang="en-US" sz="1750" dirty="0">
                <a:solidFill>
                  <a:srgbClr val="4C4C4D"/>
                </a:solidFill>
                <a:latin typeface="Heebo" pitchFamily="34" charset="0"/>
                <a:cs typeface="Heebo" pitchFamily="34" charset="-120"/>
              </a:rPr>
              <a:t> stock exchange) or a unit of a Mutual Fund specified under clause (23D) of section 10, which is transferred during the period beginning on the 1st day of April, 2014 and ending on the 10th day of July, 2014, the provisions of this clause shall have effect as if for the words "thirty-six months", the words "twelve months" had been substituted 12[as it stood immediately prior to the commencement of the Finance (No. 2) Act, 2024].</a:t>
            </a:r>
          </a:p>
          <a:p>
            <a:pPr algn="just" fontAlgn="base">
              <a:buNone/>
            </a:pPr>
            <a:r>
              <a:rPr lang="en-US" sz="1750" dirty="0">
                <a:solidFill>
                  <a:srgbClr val="4C4C4D"/>
                </a:solidFill>
                <a:latin typeface="Heebo" pitchFamily="34" charset="0"/>
                <a:cs typeface="Heebo" pitchFamily="34" charset="-120"/>
              </a:rPr>
              <a:t> 12a[***]</a:t>
            </a:r>
          </a:p>
          <a:p>
            <a:pPr>
              <a:buNone/>
            </a:pPr>
            <a:br>
              <a:rPr lang="en-US" sz="1550" dirty="0">
                <a:effectLst/>
                <a:latin typeface="Heebo" pitchFamily="2" charset="-79"/>
                <a:cs typeface="Heebo" pitchFamily="2" charset="-79"/>
              </a:rPr>
            </a:br>
            <a:endParaRPr lang="en-IN" sz="1550" dirty="0">
              <a:latin typeface="Heebo" pitchFamily="2" charset="-79"/>
              <a:cs typeface="Heebo" pitchFamily="2" charset="-79"/>
            </a:endParaRPr>
          </a:p>
        </p:txBody>
      </p:sp>
      <p:sp>
        <p:nvSpPr>
          <p:cNvPr id="4" name="TextBox 3">
            <a:extLst>
              <a:ext uri="{FF2B5EF4-FFF2-40B4-BE49-F238E27FC236}">
                <a16:creationId xmlns:a16="http://schemas.microsoft.com/office/drawing/2014/main" id="{F6545914-0EB5-E3AA-3C24-C9132BE4E75D}"/>
              </a:ext>
            </a:extLst>
          </p:cNvPr>
          <p:cNvSpPr txBox="1"/>
          <p:nvPr/>
        </p:nvSpPr>
        <p:spPr>
          <a:xfrm>
            <a:off x="2598233" y="1790643"/>
            <a:ext cx="8564137" cy="646331"/>
          </a:xfrm>
          <a:prstGeom prst="rect">
            <a:avLst/>
          </a:prstGeom>
          <a:noFill/>
        </p:spPr>
        <p:txBody>
          <a:bodyPr wrap="square" rtlCol="0">
            <a:spAutoFit/>
          </a:bodyPr>
          <a:lstStyle/>
          <a:p>
            <a:pPr algn="ctr"/>
            <a:r>
              <a:rPr lang="en-US" sz="3600" dirty="0">
                <a:solidFill>
                  <a:srgbClr val="152D47"/>
                </a:solidFill>
                <a:latin typeface="Crimson Pro Semi Bold" pitchFamily="34" charset="0"/>
              </a:rPr>
              <a:t>Short Term Capital Asset</a:t>
            </a:r>
            <a:endParaRPr lang="en-IN" sz="3600" dirty="0">
              <a:solidFill>
                <a:srgbClr val="152D47"/>
              </a:solidFill>
              <a:latin typeface="Crimson Pro Semi Bold" pitchFamily="34" charset="0"/>
            </a:endParaRPr>
          </a:p>
        </p:txBody>
      </p:sp>
      <p:sp>
        <p:nvSpPr>
          <p:cNvPr id="2" name="TextBox 1">
            <a:extLst>
              <a:ext uri="{FF2B5EF4-FFF2-40B4-BE49-F238E27FC236}">
                <a16:creationId xmlns:a16="http://schemas.microsoft.com/office/drawing/2014/main" id="{921C3FC3-761B-CF01-3688-83450DBEBD8E}"/>
              </a:ext>
            </a:extLst>
          </p:cNvPr>
          <p:cNvSpPr txBox="1"/>
          <p:nvPr/>
        </p:nvSpPr>
        <p:spPr>
          <a:xfrm>
            <a:off x="775009" y="613097"/>
            <a:ext cx="12210586" cy="746358"/>
          </a:xfrm>
          <a:prstGeom prst="rect">
            <a:avLst/>
          </a:prstGeom>
          <a:noFill/>
        </p:spPr>
        <p:txBody>
          <a:bodyPr wrap="square" rtlCol="0">
            <a:spAutoFit/>
          </a:bodyPr>
          <a:lstStyle/>
          <a:p>
            <a:pPr algn="ctr"/>
            <a:r>
              <a:rPr lang="en-US" sz="4250" b="1" u="sng" dirty="0">
                <a:solidFill>
                  <a:srgbClr val="152D47"/>
                </a:solidFill>
                <a:latin typeface="Crimson Pro Semi Bold" pitchFamily="34" charset="0"/>
              </a:rPr>
              <a:t>Important</a:t>
            </a:r>
            <a:r>
              <a:rPr lang="en-US" sz="3600" b="1" u="sng" dirty="0">
                <a:latin typeface="Heebo" pitchFamily="2" charset="-79"/>
                <a:cs typeface="Heebo" pitchFamily="2" charset="-79"/>
              </a:rPr>
              <a:t> </a:t>
            </a:r>
            <a:r>
              <a:rPr lang="en-US" sz="4250" b="1" u="sng" dirty="0">
                <a:solidFill>
                  <a:srgbClr val="152D47"/>
                </a:solidFill>
                <a:latin typeface="Crimson Pro Semi Bold" pitchFamily="34" charset="0"/>
              </a:rPr>
              <a:t>Amendments</a:t>
            </a:r>
            <a:endParaRPr lang="en-IN" sz="4250" b="1" u="sng" dirty="0">
              <a:solidFill>
                <a:srgbClr val="152D47"/>
              </a:solidFill>
              <a:latin typeface="Crimson Pro Semi Bold" pitchFamily="34" charset="0"/>
            </a:endParaRPr>
          </a:p>
        </p:txBody>
      </p:sp>
    </p:spTree>
    <p:extLst>
      <p:ext uri="{BB962C8B-B14F-4D97-AF65-F5344CB8AC3E}">
        <p14:creationId xmlns:p14="http://schemas.microsoft.com/office/powerpoint/2010/main" val="803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F4FF0-9D82-6CD5-B59A-720D72F44DE5}"/>
              </a:ext>
            </a:extLst>
          </p:cNvPr>
          <p:cNvSpPr txBox="1"/>
          <p:nvPr/>
        </p:nvSpPr>
        <p:spPr>
          <a:xfrm>
            <a:off x="446048" y="2173785"/>
            <a:ext cx="13392615" cy="5232202"/>
          </a:xfrm>
          <a:prstGeom prst="rect">
            <a:avLst/>
          </a:prstGeom>
          <a:noFill/>
        </p:spPr>
        <p:txBody>
          <a:bodyPr wrap="square">
            <a:spAutoFit/>
          </a:bodyPr>
          <a:lstStyle/>
          <a:p>
            <a:pPr algn="just" fontAlgn="base"/>
            <a:r>
              <a:rPr lang="en-US" sz="1750" dirty="0">
                <a:solidFill>
                  <a:srgbClr val="4C4C4D"/>
                </a:solidFill>
                <a:latin typeface="Heebo" pitchFamily="34" charset="0"/>
                <a:cs typeface="Heebo" pitchFamily="34" charset="-120"/>
              </a:rPr>
              <a:t>51[Notwithstanding anything contained in clause (42A) of section 2 or section 48, where the capital asset—</a:t>
            </a:r>
          </a:p>
          <a:p>
            <a:pPr algn="just" fontAlgn="base">
              <a:buNone/>
            </a:pPr>
            <a:br>
              <a:rPr lang="en-US" sz="1800" dirty="0">
                <a:solidFill>
                  <a:srgbClr val="212121"/>
                </a:solidFill>
                <a:effectLst/>
                <a:latin typeface="Aptos" panose="020B0004020202020204" pitchFamily="34" charset="0"/>
              </a:rPr>
            </a:br>
            <a:endParaRPr lang="en-US" sz="1800" dirty="0">
              <a:solidFill>
                <a:srgbClr val="212121"/>
              </a:solidFill>
              <a:effectLst/>
              <a:latin typeface="Aptos" panose="020B0004020202020204" pitchFamily="34" charset="0"/>
            </a:endParaRPr>
          </a:p>
          <a:p>
            <a:pPr marL="342900" indent="-342900" algn="just" fontAlgn="base">
              <a:buAutoNum type="alphaLcParenBoth"/>
            </a:pPr>
            <a:r>
              <a:rPr lang="en-US" sz="1750" dirty="0">
                <a:solidFill>
                  <a:srgbClr val="4C4C4D"/>
                </a:solidFill>
                <a:latin typeface="Heebo" pitchFamily="34" charset="0"/>
                <a:cs typeface="Heebo" pitchFamily="34" charset="-120"/>
              </a:rPr>
              <a:t>is a unit of a Specified Mutual Fund acquired on or after the 1st day of April, 2023 or a Market Linked Debenture; or</a:t>
            </a:r>
          </a:p>
          <a:p>
            <a:pPr algn="just" fontAlgn="base"/>
            <a:endParaRPr lang="en-US" sz="1750" dirty="0">
              <a:solidFill>
                <a:srgbClr val="4C4C4D"/>
              </a:solidFill>
              <a:latin typeface="Heebo" pitchFamily="34" charset="0"/>
              <a:cs typeface="Heebo" pitchFamily="34" charset="-120"/>
            </a:endParaRPr>
          </a:p>
          <a:p>
            <a:pPr algn="just" fontAlgn="base">
              <a:buNone/>
            </a:pPr>
            <a:r>
              <a:rPr lang="en-US" sz="1750" dirty="0">
                <a:solidFill>
                  <a:srgbClr val="4C4C4D"/>
                </a:solidFill>
                <a:latin typeface="Heebo" pitchFamily="34" charset="0"/>
                <a:cs typeface="Heebo" pitchFamily="34" charset="-120"/>
              </a:rPr>
              <a:t>(b) is an unlisted bond or an unlisted debenture which is transferred or redeemed or matures on or after the 23rd day of July, 2024,</a:t>
            </a:r>
          </a:p>
          <a:p>
            <a:pPr algn="just" fontAlgn="base">
              <a:buNone/>
            </a:pPr>
            <a:r>
              <a:rPr lang="en-US" sz="1750" dirty="0">
                <a:solidFill>
                  <a:srgbClr val="4C4C4D"/>
                </a:solidFill>
                <a:latin typeface="Heebo" pitchFamily="34" charset="0"/>
                <a:cs typeface="Heebo" pitchFamily="34" charset="-120"/>
              </a:rPr>
              <a:t>the full value of consideration received or accruing as a result of the transfer or redemption or maturity of such debenture or unit or bond as reduced by—</a:t>
            </a:r>
          </a:p>
          <a:p>
            <a:pPr algn="just" fontAlgn="base">
              <a:buNone/>
            </a:pPr>
            <a:br>
              <a:rPr lang="en-US" sz="1750" dirty="0">
                <a:solidFill>
                  <a:srgbClr val="4C4C4D"/>
                </a:solidFill>
                <a:latin typeface="Heebo" pitchFamily="34" charset="0"/>
                <a:cs typeface="Heebo" pitchFamily="34" charset="-120"/>
              </a:rPr>
            </a:br>
            <a:endParaRPr lang="en-US" sz="1750" dirty="0">
              <a:solidFill>
                <a:srgbClr val="4C4C4D"/>
              </a:solidFill>
              <a:latin typeface="Heebo" pitchFamily="34" charset="0"/>
              <a:cs typeface="Heebo" pitchFamily="34" charset="-120"/>
            </a:endParaRPr>
          </a:p>
          <a:p>
            <a:pPr algn="just" fontAlgn="base">
              <a:buNone/>
            </a:pPr>
            <a:r>
              <a:rPr lang="en-US" sz="1750" dirty="0">
                <a:solidFill>
                  <a:srgbClr val="4C4C4D"/>
                </a:solidFill>
                <a:latin typeface="Heebo" pitchFamily="34" charset="0"/>
                <a:cs typeface="Heebo" pitchFamily="34" charset="-120"/>
              </a:rPr>
              <a:t>(</a:t>
            </a:r>
            <a:r>
              <a:rPr lang="en-US" sz="1750" dirty="0" err="1">
                <a:solidFill>
                  <a:srgbClr val="4C4C4D"/>
                </a:solidFill>
                <a:latin typeface="Heebo" pitchFamily="34" charset="0"/>
                <a:cs typeface="Heebo" pitchFamily="34" charset="-120"/>
              </a:rPr>
              <a:t>i</a:t>
            </a:r>
            <a:r>
              <a:rPr lang="en-US" sz="1750" dirty="0">
                <a:solidFill>
                  <a:srgbClr val="4C4C4D"/>
                </a:solidFill>
                <a:latin typeface="Heebo" pitchFamily="34" charset="0"/>
                <a:cs typeface="Heebo" pitchFamily="34" charset="-120"/>
              </a:rPr>
              <a:t>) the cost of acquisition of the debenture or unit or bond; and</a:t>
            </a:r>
          </a:p>
          <a:p>
            <a:pPr algn="just" fontAlgn="base">
              <a:buNone/>
            </a:pPr>
            <a:r>
              <a:rPr lang="en-US" sz="1750" dirty="0">
                <a:solidFill>
                  <a:srgbClr val="4C4C4D"/>
                </a:solidFill>
                <a:latin typeface="Heebo" pitchFamily="34" charset="0"/>
                <a:cs typeface="Heebo" pitchFamily="34" charset="-120"/>
              </a:rPr>
              <a:t>(ii) the expenditure incurred wholly and exclusively in connection with such transfer or redemption or maturity,</a:t>
            </a:r>
          </a:p>
          <a:p>
            <a:pPr algn="just" fontAlgn="base">
              <a:buNone/>
            </a:pPr>
            <a:r>
              <a:rPr lang="en-US" sz="1750" dirty="0">
                <a:solidFill>
                  <a:srgbClr val="4C4C4D"/>
                </a:solidFill>
                <a:latin typeface="Heebo" pitchFamily="34" charset="0"/>
                <a:cs typeface="Heebo" pitchFamily="34" charset="-120"/>
              </a:rPr>
              <a:t>shall be deemed to be the capital gains arising from the transfer of a short-term capital asset:]</a:t>
            </a:r>
          </a:p>
          <a:p>
            <a:pPr algn="just" fontAlgn="base">
              <a:buNone/>
            </a:pPr>
            <a:br>
              <a:rPr lang="en-US" sz="1750" dirty="0">
                <a:solidFill>
                  <a:srgbClr val="4C4C4D"/>
                </a:solidFill>
                <a:latin typeface="Heebo" pitchFamily="34" charset="0"/>
                <a:cs typeface="Heebo" pitchFamily="34" charset="-120"/>
              </a:rPr>
            </a:br>
            <a:endParaRPr lang="en-US" sz="1750" dirty="0">
              <a:solidFill>
                <a:srgbClr val="4C4C4D"/>
              </a:solidFill>
              <a:latin typeface="Heebo" pitchFamily="34" charset="0"/>
              <a:cs typeface="Heebo" pitchFamily="34" charset="-120"/>
            </a:endParaRPr>
          </a:p>
          <a:p>
            <a:pPr algn="just" fontAlgn="base">
              <a:buNone/>
            </a:pPr>
            <a:r>
              <a:rPr lang="en-US" sz="1750" dirty="0">
                <a:solidFill>
                  <a:srgbClr val="4C4C4D"/>
                </a:solidFill>
                <a:latin typeface="Heebo" pitchFamily="34" charset="0"/>
                <a:cs typeface="Heebo" pitchFamily="34" charset="-120"/>
              </a:rPr>
              <a:t>Provided that no deduction shall be allowed in computing the income chargeable under the head "Capital gains" in respect of any sum paid on account of securities transaction tax under the provisions of Chapter VII of the Finance (No. 2) Act, 2004 (23 of 2004).</a:t>
            </a:r>
          </a:p>
          <a:p>
            <a:pPr algn="just">
              <a:buNone/>
            </a:pPr>
            <a:br>
              <a:rPr lang="en-US" sz="1750" dirty="0">
                <a:solidFill>
                  <a:srgbClr val="4C4C4D"/>
                </a:solidFill>
                <a:latin typeface="Heebo" pitchFamily="34" charset="0"/>
                <a:cs typeface="Heebo" pitchFamily="34" charset="-120"/>
              </a:rPr>
            </a:br>
            <a:endParaRPr lang="en-IN" sz="1750" dirty="0">
              <a:solidFill>
                <a:srgbClr val="4C4C4D"/>
              </a:solidFill>
              <a:latin typeface="Heebo" pitchFamily="34" charset="0"/>
              <a:cs typeface="Heebo" pitchFamily="34" charset="-120"/>
            </a:endParaRPr>
          </a:p>
        </p:txBody>
      </p:sp>
      <p:sp>
        <p:nvSpPr>
          <p:cNvPr id="4" name="TextBox 3">
            <a:extLst>
              <a:ext uri="{FF2B5EF4-FFF2-40B4-BE49-F238E27FC236}">
                <a16:creationId xmlns:a16="http://schemas.microsoft.com/office/drawing/2014/main" id="{941985BA-A861-8A14-D0FB-972E07781917}"/>
              </a:ext>
            </a:extLst>
          </p:cNvPr>
          <p:cNvSpPr txBox="1"/>
          <p:nvPr/>
        </p:nvSpPr>
        <p:spPr>
          <a:xfrm>
            <a:off x="446047" y="591015"/>
            <a:ext cx="13392615" cy="1200329"/>
          </a:xfrm>
          <a:prstGeom prst="rect">
            <a:avLst/>
          </a:prstGeom>
          <a:noFill/>
        </p:spPr>
        <p:txBody>
          <a:bodyPr wrap="square" rtlCol="0">
            <a:spAutoFit/>
          </a:bodyPr>
          <a:lstStyle/>
          <a:p>
            <a:r>
              <a:rPr lang="en-US" sz="3600" b="1" dirty="0">
                <a:solidFill>
                  <a:srgbClr val="152D47"/>
                </a:solidFill>
                <a:latin typeface="Crimson Pro Semi Bold" pitchFamily="34" charset="0"/>
              </a:rPr>
              <a:t>Section 50AA: Special Provision for Computation of Capital Gain in case of Market Linked Debentures</a:t>
            </a:r>
            <a:endParaRPr lang="en-IN" sz="3600" b="1" dirty="0">
              <a:solidFill>
                <a:srgbClr val="152D47"/>
              </a:solidFill>
              <a:latin typeface="Crimson Pro Semi Bold" pitchFamily="34" charset="0"/>
            </a:endParaRPr>
          </a:p>
        </p:txBody>
      </p:sp>
    </p:spTree>
    <p:extLst>
      <p:ext uri="{BB962C8B-B14F-4D97-AF65-F5344CB8AC3E}">
        <p14:creationId xmlns:p14="http://schemas.microsoft.com/office/powerpoint/2010/main" val="167659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24320"/>
            <a:ext cx="6937177"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 Holding Period Classification</a:t>
            </a:r>
            <a:endParaRPr lang="en-US" sz="4450" dirty="0"/>
          </a:p>
        </p:txBody>
      </p:sp>
      <p:sp>
        <p:nvSpPr>
          <p:cNvPr id="3" name="Shape 1"/>
          <p:cNvSpPr/>
          <p:nvPr/>
        </p:nvSpPr>
        <p:spPr>
          <a:xfrm>
            <a:off x="793790" y="2386727"/>
            <a:ext cx="4196358" cy="4618434"/>
          </a:xfrm>
          <a:prstGeom prst="roundRect">
            <a:avLst>
              <a:gd name="adj" fmla="val 811"/>
            </a:avLst>
          </a:prstGeom>
          <a:solidFill>
            <a:srgbClr val="F2EEEE"/>
          </a:solidFill>
          <a:ln/>
        </p:spPr>
        <p:txBody>
          <a:bodyPr/>
          <a:lstStyle/>
          <a:p>
            <a:endParaRPr lang="en-IN"/>
          </a:p>
        </p:txBody>
      </p:sp>
      <p:sp>
        <p:nvSpPr>
          <p:cNvPr id="4" name="Text 2"/>
          <p:cNvSpPr/>
          <p:nvPr/>
        </p:nvSpPr>
        <p:spPr>
          <a:xfrm>
            <a:off x="1020604" y="2527101"/>
            <a:ext cx="3676888" cy="263605"/>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Listed Equity Shares (STT paid) and</a:t>
            </a:r>
          </a:p>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 Equity Oriented Mutual Fund</a:t>
            </a:r>
            <a:endParaRPr lang="en-US" sz="2200" dirty="0"/>
          </a:p>
        </p:txBody>
      </p:sp>
      <p:sp>
        <p:nvSpPr>
          <p:cNvPr id="5" name="Text 3"/>
          <p:cNvSpPr/>
          <p:nvPr/>
        </p:nvSpPr>
        <p:spPr>
          <a:xfrm>
            <a:off x="1020604" y="3240048"/>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Short-Term Holding Period :</a:t>
            </a:r>
            <a:r>
              <a:rPr lang="en-US" sz="1750" dirty="0">
                <a:solidFill>
                  <a:srgbClr val="4C4C4D"/>
                </a:solidFill>
                <a:latin typeface="Heebo" pitchFamily="34" charset="0"/>
                <a:ea typeface="Heebo" pitchFamily="34" charset="-122"/>
                <a:cs typeface="Heebo" pitchFamily="34" charset="-120"/>
              </a:rPr>
              <a:t> Up to 12 months</a:t>
            </a:r>
            <a:endParaRPr lang="en-US" sz="1750" dirty="0"/>
          </a:p>
        </p:txBody>
      </p:sp>
      <p:sp>
        <p:nvSpPr>
          <p:cNvPr id="6" name="Text 4"/>
          <p:cNvSpPr/>
          <p:nvPr/>
        </p:nvSpPr>
        <p:spPr>
          <a:xfrm>
            <a:off x="1020604" y="3965853"/>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Long-Term Holding Period :</a:t>
            </a:r>
            <a:r>
              <a:rPr lang="en-US" sz="1750" dirty="0">
                <a:solidFill>
                  <a:srgbClr val="4C4C4D"/>
                </a:solidFill>
                <a:latin typeface="Heebo" pitchFamily="34" charset="0"/>
                <a:ea typeface="Heebo" pitchFamily="34" charset="-122"/>
                <a:cs typeface="Heebo" pitchFamily="34" charset="-120"/>
              </a:rPr>
              <a:t> More than 12 months</a:t>
            </a:r>
            <a:endParaRPr lang="en-US" sz="1750" dirty="0"/>
          </a:p>
        </p:txBody>
      </p:sp>
      <p:sp>
        <p:nvSpPr>
          <p:cNvPr id="7" name="Text 5"/>
          <p:cNvSpPr/>
          <p:nvPr/>
        </p:nvSpPr>
        <p:spPr>
          <a:xfrm>
            <a:off x="1020604" y="4827746"/>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STCG Tax Rate:</a:t>
            </a:r>
            <a:r>
              <a:rPr lang="en-US" sz="1750" dirty="0">
                <a:solidFill>
                  <a:srgbClr val="4C4C4D"/>
                </a:solidFill>
                <a:latin typeface="Heebo" pitchFamily="34" charset="0"/>
                <a:ea typeface="Heebo" pitchFamily="34" charset="-122"/>
                <a:cs typeface="Heebo" pitchFamily="34" charset="-120"/>
              </a:rPr>
              <a:t> 20% (w.e.f. July 23, 2024; previously 15%)</a:t>
            </a:r>
            <a:endParaRPr lang="en-US" sz="1750" dirty="0"/>
          </a:p>
        </p:txBody>
      </p:sp>
      <p:sp>
        <p:nvSpPr>
          <p:cNvPr id="8" name="Text 6"/>
          <p:cNvSpPr/>
          <p:nvPr/>
        </p:nvSpPr>
        <p:spPr>
          <a:xfrm>
            <a:off x="1020604" y="5689640"/>
            <a:ext cx="3742730" cy="1088708"/>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LTCG Tax Rate:</a:t>
            </a:r>
            <a:r>
              <a:rPr lang="en-US" sz="1750" dirty="0">
                <a:solidFill>
                  <a:srgbClr val="4C4C4D"/>
                </a:solidFill>
                <a:latin typeface="Heebo" pitchFamily="34" charset="0"/>
                <a:ea typeface="Heebo" pitchFamily="34" charset="-122"/>
                <a:cs typeface="Heebo" pitchFamily="34" charset="-120"/>
              </a:rPr>
              <a:t> 12.5% on gains exceeding ₹1.25 lakh (w.e.f. July 23, 2024; previously 10%)</a:t>
            </a:r>
            <a:endParaRPr lang="en-US" sz="1750" dirty="0"/>
          </a:p>
        </p:txBody>
      </p:sp>
      <p:sp>
        <p:nvSpPr>
          <p:cNvPr id="9" name="Shape 7"/>
          <p:cNvSpPr/>
          <p:nvPr/>
        </p:nvSpPr>
        <p:spPr>
          <a:xfrm>
            <a:off x="5216962" y="2386727"/>
            <a:ext cx="4196358" cy="4618434"/>
          </a:xfrm>
          <a:prstGeom prst="roundRect">
            <a:avLst>
              <a:gd name="adj" fmla="val 811"/>
            </a:avLst>
          </a:prstGeom>
          <a:solidFill>
            <a:srgbClr val="F2EEEE"/>
          </a:solidFill>
          <a:ln/>
        </p:spPr>
        <p:txBody>
          <a:bodyPr/>
          <a:lstStyle/>
          <a:p>
            <a:endParaRPr lang="en-IN"/>
          </a:p>
        </p:txBody>
      </p:sp>
      <p:sp>
        <p:nvSpPr>
          <p:cNvPr id="10" name="Text 8"/>
          <p:cNvSpPr/>
          <p:nvPr/>
        </p:nvSpPr>
        <p:spPr>
          <a:xfrm>
            <a:off x="5443776" y="26135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Unlisted Shares</a:t>
            </a:r>
            <a:endParaRPr lang="en-US" sz="2200" dirty="0"/>
          </a:p>
        </p:txBody>
      </p:sp>
      <p:sp>
        <p:nvSpPr>
          <p:cNvPr id="11" name="Text 9"/>
          <p:cNvSpPr/>
          <p:nvPr/>
        </p:nvSpPr>
        <p:spPr>
          <a:xfrm>
            <a:off x="5443776" y="3103959"/>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Short-Term Holding Period </a:t>
            </a:r>
            <a:r>
              <a:rPr lang="en-US" sz="1750" dirty="0">
                <a:solidFill>
                  <a:srgbClr val="4C4C4D"/>
                </a:solidFill>
                <a:latin typeface="Heebo" pitchFamily="34" charset="0"/>
                <a:ea typeface="Heebo" pitchFamily="34" charset="-122"/>
                <a:cs typeface="Heebo" pitchFamily="34" charset="-120"/>
              </a:rPr>
              <a:t>Up to 24 months</a:t>
            </a:r>
            <a:endParaRPr lang="en-US" sz="1750" dirty="0"/>
          </a:p>
        </p:txBody>
      </p:sp>
      <p:sp>
        <p:nvSpPr>
          <p:cNvPr id="12" name="Text 10"/>
          <p:cNvSpPr/>
          <p:nvPr/>
        </p:nvSpPr>
        <p:spPr>
          <a:xfrm>
            <a:off x="5443776" y="3965853"/>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Long-Term Holding Period :</a:t>
            </a:r>
            <a:r>
              <a:rPr lang="en-US" sz="1750" dirty="0">
                <a:solidFill>
                  <a:srgbClr val="4C4C4D"/>
                </a:solidFill>
                <a:latin typeface="Heebo" pitchFamily="34" charset="0"/>
                <a:ea typeface="Heebo" pitchFamily="34" charset="-122"/>
                <a:cs typeface="Heebo" pitchFamily="34" charset="-120"/>
              </a:rPr>
              <a:t> More than 24 months</a:t>
            </a:r>
            <a:endParaRPr lang="en-US" sz="1750" dirty="0"/>
          </a:p>
        </p:txBody>
      </p:sp>
      <p:sp>
        <p:nvSpPr>
          <p:cNvPr id="13" name="Text 11"/>
          <p:cNvSpPr/>
          <p:nvPr/>
        </p:nvSpPr>
        <p:spPr>
          <a:xfrm>
            <a:off x="5443776" y="4827746"/>
            <a:ext cx="3742730" cy="362903"/>
          </a:xfrm>
          <a:prstGeom prst="rect">
            <a:avLst/>
          </a:prstGeom>
          <a:noFill/>
          <a:ln/>
        </p:spPr>
        <p:txBody>
          <a:bodyPr wrap="non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STCG Tax Rate:</a:t>
            </a:r>
            <a:r>
              <a:rPr lang="en-US" sz="1750" dirty="0">
                <a:solidFill>
                  <a:srgbClr val="4C4C4D"/>
                </a:solidFill>
                <a:latin typeface="Heebo" pitchFamily="34" charset="0"/>
                <a:ea typeface="Heebo" pitchFamily="34" charset="-122"/>
                <a:cs typeface="Heebo" pitchFamily="34" charset="-120"/>
              </a:rPr>
              <a:t> Slab rates</a:t>
            </a:r>
            <a:endParaRPr lang="en-US" sz="1750" dirty="0"/>
          </a:p>
        </p:txBody>
      </p:sp>
      <p:sp>
        <p:nvSpPr>
          <p:cNvPr id="14" name="Text 12"/>
          <p:cNvSpPr/>
          <p:nvPr/>
        </p:nvSpPr>
        <p:spPr>
          <a:xfrm>
            <a:off x="5443776" y="5326737"/>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LTCG Tax Rate:</a:t>
            </a:r>
            <a:r>
              <a:rPr lang="en-US" sz="1750" dirty="0">
                <a:solidFill>
                  <a:srgbClr val="4C4C4D"/>
                </a:solidFill>
                <a:latin typeface="Heebo" pitchFamily="34" charset="0"/>
                <a:ea typeface="Heebo" pitchFamily="34" charset="-122"/>
                <a:cs typeface="Heebo" pitchFamily="34" charset="-120"/>
              </a:rPr>
              <a:t> 12.5% (without indexation)</a:t>
            </a:r>
            <a:endParaRPr lang="en-US" sz="1750" dirty="0"/>
          </a:p>
        </p:txBody>
      </p:sp>
      <p:sp>
        <p:nvSpPr>
          <p:cNvPr id="15" name="Shape 13"/>
          <p:cNvSpPr/>
          <p:nvPr/>
        </p:nvSpPr>
        <p:spPr>
          <a:xfrm>
            <a:off x="9640133" y="2386727"/>
            <a:ext cx="4196358" cy="4618434"/>
          </a:xfrm>
          <a:prstGeom prst="roundRect">
            <a:avLst>
              <a:gd name="adj" fmla="val 811"/>
            </a:avLst>
          </a:prstGeom>
          <a:solidFill>
            <a:srgbClr val="F2EEEE"/>
          </a:solidFill>
          <a:ln/>
        </p:spPr>
        <p:txBody>
          <a:bodyPr/>
          <a:lstStyle/>
          <a:p>
            <a:endParaRPr lang="en-IN"/>
          </a:p>
        </p:txBody>
      </p:sp>
      <p:sp>
        <p:nvSpPr>
          <p:cNvPr id="16" name="Text 14"/>
          <p:cNvSpPr/>
          <p:nvPr/>
        </p:nvSpPr>
        <p:spPr>
          <a:xfrm>
            <a:off x="9866948" y="26135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Debt Mutual Funds</a:t>
            </a:r>
            <a:endParaRPr lang="en-US" sz="2200" dirty="0"/>
          </a:p>
        </p:txBody>
      </p:sp>
      <p:sp>
        <p:nvSpPr>
          <p:cNvPr id="17" name="Text 15"/>
          <p:cNvSpPr/>
          <p:nvPr/>
        </p:nvSpPr>
        <p:spPr>
          <a:xfrm>
            <a:off x="9866948" y="3103959"/>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For units acquired after April 1, 2023:</a:t>
            </a:r>
            <a:r>
              <a:rPr lang="en-US" sz="1750" dirty="0">
                <a:solidFill>
                  <a:srgbClr val="4C4C4D"/>
                </a:solidFill>
                <a:latin typeface="Heebo" pitchFamily="34" charset="0"/>
                <a:ea typeface="Heebo" pitchFamily="34" charset="-122"/>
                <a:cs typeface="Heebo" pitchFamily="34" charset="-120"/>
              </a:rPr>
              <a:t> Always treated as short-term</a:t>
            </a:r>
            <a:endParaRPr lang="en-US" sz="1750" dirty="0"/>
          </a:p>
        </p:txBody>
      </p:sp>
      <p:sp>
        <p:nvSpPr>
          <p:cNvPr id="18" name="Text 16"/>
          <p:cNvSpPr/>
          <p:nvPr/>
        </p:nvSpPr>
        <p:spPr>
          <a:xfrm>
            <a:off x="9866948" y="3965853"/>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Long-Term Holding Period : </a:t>
            </a:r>
            <a:r>
              <a:rPr lang="en-US" sz="1750" dirty="0">
                <a:solidFill>
                  <a:srgbClr val="4C4C4D"/>
                </a:solidFill>
                <a:latin typeface="Heebo" pitchFamily="34" charset="0"/>
                <a:ea typeface="Heebo" pitchFamily="34" charset="-122"/>
                <a:cs typeface="Heebo" pitchFamily="34" charset="-120"/>
              </a:rPr>
              <a:t> Not applicable</a:t>
            </a:r>
            <a:endParaRPr lang="en-US" sz="1750" dirty="0"/>
          </a:p>
        </p:txBody>
      </p:sp>
      <p:sp>
        <p:nvSpPr>
          <p:cNvPr id="19" name="Text 17"/>
          <p:cNvSpPr/>
          <p:nvPr/>
        </p:nvSpPr>
        <p:spPr>
          <a:xfrm>
            <a:off x="9866948" y="4827746"/>
            <a:ext cx="3742730" cy="362903"/>
          </a:xfrm>
          <a:prstGeom prst="rect">
            <a:avLst/>
          </a:prstGeom>
          <a:noFill/>
          <a:ln/>
        </p:spPr>
        <p:txBody>
          <a:bodyPr wrap="non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STCG Tax Rate:</a:t>
            </a:r>
            <a:r>
              <a:rPr lang="en-US" sz="1750" dirty="0">
                <a:solidFill>
                  <a:srgbClr val="4C4C4D"/>
                </a:solidFill>
                <a:latin typeface="Heebo" pitchFamily="34" charset="0"/>
                <a:ea typeface="Heebo" pitchFamily="34" charset="-122"/>
                <a:cs typeface="Heebo" pitchFamily="34" charset="-120"/>
              </a:rPr>
              <a:t> Slab rates</a:t>
            </a:r>
            <a:endParaRPr lang="en-US" sz="1750" dirty="0"/>
          </a:p>
        </p:txBody>
      </p:sp>
      <p:sp>
        <p:nvSpPr>
          <p:cNvPr id="20" name="Text 18"/>
          <p:cNvSpPr/>
          <p:nvPr/>
        </p:nvSpPr>
        <p:spPr>
          <a:xfrm>
            <a:off x="9866948" y="5326737"/>
            <a:ext cx="3742730" cy="362903"/>
          </a:xfrm>
          <a:prstGeom prst="rect">
            <a:avLst/>
          </a:prstGeom>
          <a:noFill/>
          <a:ln/>
        </p:spPr>
        <p:txBody>
          <a:bodyPr wrap="non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LTCG Tax Rate:</a:t>
            </a:r>
            <a:r>
              <a:rPr lang="en-US" sz="1750" dirty="0">
                <a:solidFill>
                  <a:srgbClr val="4C4C4D"/>
                </a:solidFill>
                <a:latin typeface="Heebo" pitchFamily="34" charset="0"/>
                <a:ea typeface="Heebo" pitchFamily="34" charset="-122"/>
                <a:cs typeface="Heebo" pitchFamily="34" charset="-120"/>
              </a:rPr>
              <a:t> Not applicable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4255" y="596027"/>
            <a:ext cx="7735491" cy="1257538"/>
          </a:xfrm>
          <a:prstGeom prst="rect">
            <a:avLst/>
          </a:prstGeom>
          <a:noFill/>
          <a:ln/>
        </p:spPr>
        <p:txBody>
          <a:bodyPr wrap="square" lIns="0" tIns="0" rIns="0" bIns="0" rtlCol="0" anchor="t"/>
          <a:lstStyle/>
          <a:p>
            <a:pPr marL="0" indent="0" algn="l">
              <a:lnSpc>
                <a:spcPts val="4950"/>
              </a:lnSpc>
              <a:buNone/>
            </a:pPr>
            <a:r>
              <a:rPr lang="en-US" sz="3950" dirty="0">
                <a:solidFill>
                  <a:srgbClr val="152D47"/>
                </a:solidFill>
                <a:latin typeface="Crimson Pro Semi Bold" pitchFamily="34" charset="0"/>
                <a:ea typeface="Crimson Pro Semi Bold" pitchFamily="34" charset="-122"/>
                <a:cs typeface="Crimson Pro Semi Bold" pitchFamily="34" charset="-120"/>
              </a:rPr>
              <a:t>Exemptions, Deductions &amp; Loss Set-Off</a:t>
            </a:r>
            <a:endParaRPr lang="en-US" sz="3950" dirty="0"/>
          </a:p>
        </p:txBody>
      </p:sp>
      <p:sp>
        <p:nvSpPr>
          <p:cNvPr id="4" name="Text 1"/>
          <p:cNvSpPr/>
          <p:nvPr/>
        </p:nvSpPr>
        <p:spPr>
          <a:xfrm>
            <a:off x="704255" y="2356604"/>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152D47"/>
                </a:solidFill>
                <a:latin typeface="Crimson Pro Semi Bold" pitchFamily="34" charset="0"/>
                <a:ea typeface="Crimson Pro Semi Bold" pitchFamily="34" charset="-122"/>
                <a:cs typeface="Crimson Pro Semi Bold" pitchFamily="34" charset="-120"/>
              </a:rPr>
              <a:t>LTCG Exemption Limit</a:t>
            </a:r>
            <a:endParaRPr lang="en-US" sz="1950" dirty="0"/>
          </a:p>
        </p:txBody>
      </p:sp>
      <p:sp>
        <p:nvSpPr>
          <p:cNvPr id="5" name="Text 2"/>
          <p:cNvSpPr/>
          <p:nvPr/>
        </p:nvSpPr>
        <p:spPr>
          <a:xfrm>
            <a:off x="704255" y="2872264"/>
            <a:ext cx="3622238" cy="1287780"/>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Long-term capital gains on listed equity shares and equity-oriented mutual funds are exempt up to </a:t>
            </a:r>
            <a:r>
              <a:rPr lang="en-US" sz="1550" b="1" dirty="0">
                <a:solidFill>
                  <a:srgbClr val="4C4C4D"/>
                </a:solidFill>
                <a:latin typeface="Heebo" pitchFamily="34" charset="0"/>
                <a:ea typeface="Heebo" pitchFamily="34" charset="-122"/>
                <a:cs typeface="Heebo" pitchFamily="34" charset="-120"/>
              </a:rPr>
              <a:t>₹1.25 lakh per financial year</a:t>
            </a:r>
            <a:r>
              <a:rPr lang="en-US" sz="1550" dirty="0">
                <a:solidFill>
                  <a:srgbClr val="4C4C4D"/>
                </a:solidFill>
                <a:latin typeface="Heebo" pitchFamily="34" charset="0"/>
                <a:ea typeface="Heebo" pitchFamily="34" charset="-122"/>
                <a:cs typeface="Heebo" pitchFamily="34" charset="-120"/>
              </a:rPr>
              <a:t>.</a:t>
            </a:r>
            <a:endParaRPr lang="en-US" sz="1550" dirty="0"/>
          </a:p>
        </p:txBody>
      </p:sp>
      <p:sp>
        <p:nvSpPr>
          <p:cNvPr id="6" name="Text 3"/>
          <p:cNvSpPr/>
          <p:nvPr/>
        </p:nvSpPr>
        <p:spPr>
          <a:xfrm>
            <a:off x="704255" y="4361259"/>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152D47"/>
                </a:solidFill>
                <a:latin typeface="Crimson Pro Semi Bold" pitchFamily="34" charset="0"/>
                <a:ea typeface="Crimson Pro Semi Bold" pitchFamily="34" charset="-122"/>
                <a:cs typeface="Crimson Pro Semi Bold" pitchFamily="34" charset="-120"/>
              </a:rPr>
              <a:t>Indexation Benefit</a:t>
            </a:r>
            <a:endParaRPr lang="en-US" sz="1950" dirty="0"/>
          </a:p>
        </p:txBody>
      </p:sp>
      <p:sp>
        <p:nvSpPr>
          <p:cNvPr id="7" name="Text 4"/>
          <p:cNvSpPr/>
          <p:nvPr/>
        </p:nvSpPr>
        <p:spPr>
          <a:xfrm>
            <a:off x="704255" y="4876919"/>
            <a:ext cx="3622238" cy="2575560"/>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Adjusts purchase price for inflation. Generally available for most long-term capital assets (like property) but </a:t>
            </a:r>
            <a:r>
              <a:rPr lang="en-US" sz="1550" b="1" dirty="0">
                <a:solidFill>
                  <a:srgbClr val="4C4C4D"/>
                </a:solidFill>
                <a:latin typeface="Heebo" pitchFamily="34" charset="0"/>
                <a:ea typeface="Heebo" pitchFamily="34" charset="-122"/>
                <a:cs typeface="Heebo" pitchFamily="34" charset="-120"/>
              </a:rPr>
              <a:t>not available</a:t>
            </a:r>
            <a:r>
              <a:rPr lang="en-US" sz="1550" dirty="0">
                <a:solidFill>
                  <a:srgbClr val="4C4C4D"/>
                </a:solidFill>
                <a:latin typeface="Heebo" pitchFamily="34" charset="0"/>
                <a:ea typeface="Heebo" pitchFamily="34" charset="-122"/>
                <a:cs typeface="Heebo" pitchFamily="34" charset="-120"/>
              </a:rPr>
              <a:t> for listed equity shares or equity-oriented funds. After July 23, 2024, indexation benefits removed for most assets with some optional exceptions for land/building in case of Resident Individuals &amp; HUF</a:t>
            </a:r>
            <a:endParaRPr lang="en-US" sz="1550" dirty="0"/>
          </a:p>
        </p:txBody>
      </p:sp>
      <p:sp>
        <p:nvSpPr>
          <p:cNvPr id="8" name="Text 5"/>
          <p:cNvSpPr/>
          <p:nvPr/>
        </p:nvSpPr>
        <p:spPr>
          <a:xfrm>
            <a:off x="4825127" y="2356604"/>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152D47"/>
                </a:solidFill>
                <a:latin typeface="Crimson Pro Semi Bold" pitchFamily="34" charset="0"/>
                <a:ea typeface="Crimson Pro Semi Bold" pitchFamily="34" charset="-122"/>
                <a:cs typeface="Crimson Pro Semi Bold" pitchFamily="34" charset="-120"/>
              </a:rPr>
              <a:t>Loss Set-Off Rules</a:t>
            </a:r>
            <a:endParaRPr lang="en-US" sz="1950" dirty="0"/>
          </a:p>
        </p:txBody>
      </p:sp>
      <p:sp>
        <p:nvSpPr>
          <p:cNvPr id="9" name="Text 6"/>
          <p:cNvSpPr/>
          <p:nvPr/>
        </p:nvSpPr>
        <p:spPr>
          <a:xfrm>
            <a:off x="4825127" y="2872264"/>
            <a:ext cx="3622238" cy="965835"/>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Short-term capital losses (STCL):</a:t>
            </a:r>
            <a:r>
              <a:rPr lang="en-US" sz="1550" dirty="0">
                <a:solidFill>
                  <a:srgbClr val="4C4C4D"/>
                </a:solidFill>
                <a:latin typeface="Heebo" pitchFamily="34" charset="0"/>
                <a:ea typeface="Heebo" pitchFamily="34" charset="-122"/>
                <a:cs typeface="Heebo" pitchFamily="34" charset="-120"/>
              </a:rPr>
              <a:t> Can be set off against both STCG and LTCG</a:t>
            </a:r>
            <a:endParaRPr lang="en-US" sz="1550" dirty="0"/>
          </a:p>
        </p:txBody>
      </p:sp>
      <p:sp>
        <p:nvSpPr>
          <p:cNvPr id="10" name="Text 7"/>
          <p:cNvSpPr/>
          <p:nvPr/>
        </p:nvSpPr>
        <p:spPr>
          <a:xfrm>
            <a:off x="4825127" y="3908465"/>
            <a:ext cx="3622238" cy="643890"/>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Long-term capital losses (LTCL):</a:t>
            </a:r>
            <a:r>
              <a:rPr lang="en-US" sz="1550" dirty="0">
                <a:solidFill>
                  <a:srgbClr val="4C4C4D"/>
                </a:solidFill>
                <a:latin typeface="Heebo" pitchFamily="34" charset="0"/>
                <a:ea typeface="Heebo" pitchFamily="34" charset="-122"/>
                <a:cs typeface="Heebo" pitchFamily="34" charset="-120"/>
              </a:rPr>
              <a:t> Can only be set off against LTCG</a:t>
            </a:r>
            <a:endParaRPr lang="en-US" sz="1550" dirty="0"/>
          </a:p>
        </p:txBody>
      </p:sp>
      <p:sp>
        <p:nvSpPr>
          <p:cNvPr id="11" name="Text 8"/>
          <p:cNvSpPr/>
          <p:nvPr/>
        </p:nvSpPr>
        <p:spPr>
          <a:xfrm>
            <a:off x="4825127" y="4622721"/>
            <a:ext cx="3622238" cy="965835"/>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Carry Forward:</a:t>
            </a:r>
            <a:r>
              <a:rPr lang="en-US" sz="1550" dirty="0">
                <a:solidFill>
                  <a:srgbClr val="4C4C4D"/>
                </a:solidFill>
                <a:latin typeface="Heebo" pitchFamily="34" charset="0"/>
                <a:ea typeface="Heebo" pitchFamily="34" charset="-122"/>
                <a:cs typeface="Heebo" pitchFamily="34" charset="-120"/>
              </a:rPr>
              <a:t> Unabsorbed losses can be carried forward for up to eight assessment years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84100"/>
            <a:ext cx="7309247"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Taxation of Debt Mutual Funds</a:t>
            </a:r>
            <a:endParaRPr lang="en-US" sz="4450" dirty="0"/>
          </a:p>
        </p:txBody>
      </p:sp>
      <p:sp>
        <p:nvSpPr>
          <p:cNvPr id="3" name="Text 1"/>
          <p:cNvSpPr/>
          <p:nvPr/>
        </p:nvSpPr>
        <p:spPr>
          <a:xfrm>
            <a:off x="793790" y="2856070"/>
            <a:ext cx="13042821" cy="362903"/>
          </a:xfrm>
          <a:prstGeom prst="rect">
            <a:avLst/>
          </a:prstGeom>
          <a:noFill/>
          <a:ln/>
        </p:spPr>
        <p:txBody>
          <a:bodyPr wrap="none" lIns="0" tIns="0" rIns="0" bIns="0" rtlCol="0" anchor="t"/>
          <a:lstStyle/>
          <a:p>
            <a:pPr marL="0" indent="0" algn="l">
              <a:lnSpc>
                <a:spcPts val="2850"/>
              </a:lnSpc>
              <a:buNone/>
            </a:pPr>
            <a:r>
              <a:rPr lang="en-US" sz="1750" b="1" dirty="0">
                <a:solidFill>
                  <a:srgbClr val="04318F"/>
                </a:solidFill>
                <a:latin typeface="Heebo" pitchFamily="34" charset="0"/>
                <a:ea typeface="Heebo" pitchFamily="34" charset="-122"/>
                <a:cs typeface="Heebo" pitchFamily="34" charset="-120"/>
              </a:rPr>
              <a:t>What are Debt Mutual Funds? </a:t>
            </a:r>
            <a:endParaRPr lang="en-US" sz="1750" dirty="0"/>
          </a:p>
        </p:txBody>
      </p:sp>
      <p:sp>
        <p:nvSpPr>
          <p:cNvPr id="4" name="Text 2"/>
          <p:cNvSpPr/>
          <p:nvPr/>
        </p:nvSpPr>
        <p:spPr>
          <a:xfrm>
            <a:off x="793790" y="3655576"/>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Debt mutual funds are mainly regarded as an investment vehicle that will invest primarily in fixed-income securities, comprising bonds, treasury bills, commercial papers, debentures, and other debt instruments. </a:t>
            </a:r>
            <a:endParaRPr lang="en-US" sz="1750" dirty="0"/>
          </a:p>
        </p:txBody>
      </p:sp>
      <p:sp>
        <p:nvSpPr>
          <p:cNvPr id="5" name="Text 3"/>
          <p:cNvSpPr/>
          <p:nvPr/>
        </p:nvSpPr>
        <p:spPr>
          <a:xfrm>
            <a:off x="793790" y="4460677"/>
            <a:ext cx="13042821"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The returns generated by debt funds are primarily driven by interest income along with occasional capital gain, which makes it attractive for conservative investors focusing on secure and predictable returns, with lower risk when compared to the equity funds. </a:t>
            </a:r>
            <a:endParaRPr lang="en-US" sz="1750" dirty="0"/>
          </a:p>
        </p:txBody>
      </p:sp>
      <p:sp>
        <p:nvSpPr>
          <p:cNvPr id="6" name="Text 4"/>
          <p:cNvSpPr/>
          <p:nvPr/>
        </p:nvSpPr>
        <p:spPr>
          <a:xfrm>
            <a:off x="793790" y="5628680"/>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For taxation, a mutual fund will be considered a debt mutual fund if it invests more than 65% of its total proceeds in debt and money market instruments.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4611" y="545783"/>
            <a:ext cx="6491526"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Taxation of Debt Mutual Funds</a:t>
            </a:r>
            <a:r>
              <a:rPr lang="en-US" sz="3900" b="1" dirty="0">
                <a:solidFill>
                  <a:srgbClr val="04318F"/>
                </a:solidFill>
                <a:latin typeface="Crimson Pro Semi Bold" pitchFamily="34" charset="0"/>
                <a:ea typeface="Crimson Pro Semi Bold" pitchFamily="34" charset="-122"/>
                <a:cs typeface="Crimson Pro Semi Bold" pitchFamily="34" charset="-120"/>
              </a:rPr>
              <a:t> </a:t>
            </a:r>
            <a:endParaRPr lang="en-US" sz="3900" dirty="0"/>
          </a:p>
        </p:txBody>
      </p:sp>
      <p:sp>
        <p:nvSpPr>
          <p:cNvPr id="3" name="Text 1"/>
          <p:cNvSpPr/>
          <p:nvPr/>
        </p:nvSpPr>
        <p:spPr>
          <a:xfrm>
            <a:off x="694611" y="1562695"/>
            <a:ext cx="13241179" cy="317540"/>
          </a:xfrm>
          <a:prstGeom prst="rect">
            <a:avLst/>
          </a:prstGeom>
          <a:noFill/>
          <a:ln/>
        </p:spPr>
        <p:txBody>
          <a:bodyPr wrap="none" lIns="0" tIns="0" rIns="0" bIns="0" rtlCol="0" anchor="t"/>
          <a:lstStyle/>
          <a:p>
            <a:pPr marL="0" indent="0" algn="l">
              <a:lnSpc>
                <a:spcPts val="2500"/>
              </a:lnSpc>
              <a:buNone/>
            </a:pPr>
            <a:r>
              <a:rPr lang="en-US" sz="1550" b="1" dirty="0">
                <a:solidFill>
                  <a:srgbClr val="04318F"/>
                </a:solidFill>
                <a:latin typeface="Heebo" pitchFamily="34" charset="0"/>
                <a:ea typeface="Heebo" pitchFamily="34" charset="-122"/>
                <a:cs typeface="Heebo" pitchFamily="34" charset="-120"/>
              </a:rPr>
              <a:t>The Budget 2023 made substantial changes as to taxation treatment for debt mutual funds effective 1st April 2023.</a:t>
            </a:r>
            <a:endParaRPr lang="en-US" sz="1550" dirty="0"/>
          </a:p>
        </p:txBody>
      </p:sp>
      <p:sp>
        <p:nvSpPr>
          <p:cNvPr id="4" name="Shape 2"/>
          <p:cNvSpPr/>
          <p:nvPr/>
        </p:nvSpPr>
        <p:spPr>
          <a:xfrm>
            <a:off x="694611" y="4834771"/>
            <a:ext cx="13241179" cy="22860"/>
          </a:xfrm>
          <a:prstGeom prst="roundRect">
            <a:avLst>
              <a:gd name="adj" fmla="val 130234"/>
            </a:avLst>
          </a:prstGeom>
          <a:solidFill>
            <a:srgbClr val="D8D4D4"/>
          </a:solidFill>
          <a:ln/>
        </p:spPr>
        <p:txBody>
          <a:bodyPr/>
          <a:lstStyle/>
          <a:p>
            <a:endParaRPr lang="en-IN"/>
          </a:p>
        </p:txBody>
      </p:sp>
      <p:sp>
        <p:nvSpPr>
          <p:cNvPr id="5" name="Shape 3"/>
          <p:cNvSpPr/>
          <p:nvPr/>
        </p:nvSpPr>
        <p:spPr>
          <a:xfrm>
            <a:off x="3931444" y="4239458"/>
            <a:ext cx="22860" cy="595313"/>
          </a:xfrm>
          <a:prstGeom prst="roundRect">
            <a:avLst>
              <a:gd name="adj" fmla="val 130234"/>
            </a:avLst>
          </a:prstGeom>
          <a:solidFill>
            <a:srgbClr val="D8D4D4"/>
          </a:solidFill>
          <a:ln/>
        </p:spPr>
        <p:txBody>
          <a:bodyPr/>
          <a:lstStyle/>
          <a:p>
            <a:endParaRPr lang="en-IN"/>
          </a:p>
        </p:txBody>
      </p:sp>
      <p:sp>
        <p:nvSpPr>
          <p:cNvPr id="6" name="Shape 4"/>
          <p:cNvSpPr/>
          <p:nvPr/>
        </p:nvSpPr>
        <p:spPr>
          <a:xfrm>
            <a:off x="3719632" y="4611529"/>
            <a:ext cx="446484" cy="446484"/>
          </a:xfrm>
          <a:prstGeom prst="roundRect">
            <a:avLst>
              <a:gd name="adj" fmla="val 6668"/>
            </a:avLst>
          </a:prstGeom>
          <a:solidFill>
            <a:srgbClr val="F2EEEE"/>
          </a:solidFill>
          <a:ln/>
        </p:spPr>
        <p:txBody>
          <a:bodyPr/>
          <a:lstStyle/>
          <a:p>
            <a:endParaRPr lang="en-IN"/>
          </a:p>
        </p:txBody>
      </p:sp>
      <p:sp>
        <p:nvSpPr>
          <p:cNvPr id="7" name="Text 5"/>
          <p:cNvSpPr/>
          <p:nvPr/>
        </p:nvSpPr>
        <p:spPr>
          <a:xfrm>
            <a:off x="3794046" y="4648736"/>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1</a:t>
            </a:r>
            <a:endParaRPr lang="en-US" sz="2300" dirty="0"/>
          </a:p>
        </p:txBody>
      </p:sp>
      <p:sp>
        <p:nvSpPr>
          <p:cNvPr id="8" name="Text 6"/>
          <p:cNvSpPr/>
          <p:nvPr/>
        </p:nvSpPr>
        <p:spPr>
          <a:xfrm>
            <a:off x="2702362" y="2103477"/>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Before April 1, 2023</a:t>
            </a:r>
            <a:endParaRPr lang="en-US" sz="1950" dirty="0"/>
          </a:p>
        </p:txBody>
      </p:sp>
      <p:sp>
        <p:nvSpPr>
          <p:cNvPr id="9" name="Text 7"/>
          <p:cNvSpPr/>
          <p:nvPr/>
        </p:nvSpPr>
        <p:spPr>
          <a:xfrm>
            <a:off x="892969" y="2532698"/>
            <a:ext cx="6099810"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Holding Period:</a:t>
            </a:r>
            <a:r>
              <a:rPr lang="en-US" sz="1550" dirty="0">
                <a:solidFill>
                  <a:srgbClr val="4C4C4D"/>
                </a:solidFill>
                <a:latin typeface="Heebo" pitchFamily="34" charset="0"/>
                <a:ea typeface="Heebo" pitchFamily="34" charset="-122"/>
                <a:cs typeface="Heebo" pitchFamily="34" charset="-120"/>
              </a:rPr>
              <a:t> 36 months threshold</a:t>
            </a:r>
            <a:endParaRPr lang="en-US" sz="1550" dirty="0"/>
          </a:p>
        </p:txBody>
      </p:sp>
      <p:sp>
        <p:nvSpPr>
          <p:cNvPr id="10" name="Text 8"/>
          <p:cNvSpPr/>
          <p:nvPr/>
        </p:nvSpPr>
        <p:spPr>
          <a:xfrm>
            <a:off x="892969" y="2969300"/>
            <a:ext cx="6099810"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STCG:</a:t>
            </a:r>
            <a:r>
              <a:rPr lang="en-US" sz="1550" dirty="0">
                <a:solidFill>
                  <a:srgbClr val="4C4C4D"/>
                </a:solidFill>
                <a:latin typeface="Heebo" pitchFamily="34" charset="0"/>
                <a:ea typeface="Heebo" pitchFamily="34" charset="-122"/>
                <a:cs typeface="Heebo" pitchFamily="34" charset="-120"/>
              </a:rPr>
              <a:t> Within 36 months at slab rates</a:t>
            </a:r>
            <a:endParaRPr lang="en-US" sz="1550" dirty="0"/>
          </a:p>
        </p:txBody>
      </p:sp>
      <p:sp>
        <p:nvSpPr>
          <p:cNvPr id="11" name="Text 9"/>
          <p:cNvSpPr/>
          <p:nvPr/>
        </p:nvSpPr>
        <p:spPr>
          <a:xfrm>
            <a:off x="892969" y="3405902"/>
            <a:ext cx="6099810"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LTCG:</a:t>
            </a:r>
            <a:r>
              <a:rPr lang="en-US" sz="1550" dirty="0">
                <a:solidFill>
                  <a:srgbClr val="4C4C4D"/>
                </a:solidFill>
                <a:latin typeface="Heebo" pitchFamily="34" charset="0"/>
                <a:ea typeface="Heebo" pitchFamily="34" charset="-122"/>
                <a:cs typeface="Heebo" pitchFamily="34" charset="-120"/>
              </a:rPr>
              <a:t> After 36 months at 20% with indexation benefit</a:t>
            </a:r>
            <a:endParaRPr lang="en-US" sz="1550" dirty="0"/>
          </a:p>
        </p:txBody>
      </p:sp>
      <p:sp>
        <p:nvSpPr>
          <p:cNvPr id="12" name="Shape 10"/>
          <p:cNvSpPr/>
          <p:nvPr/>
        </p:nvSpPr>
        <p:spPr>
          <a:xfrm>
            <a:off x="7303651" y="4834771"/>
            <a:ext cx="22860" cy="595313"/>
          </a:xfrm>
          <a:prstGeom prst="roundRect">
            <a:avLst>
              <a:gd name="adj" fmla="val 130234"/>
            </a:avLst>
          </a:prstGeom>
          <a:solidFill>
            <a:srgbClr val="D8D4D4"/>
          </a:solidFill>
          <a:ln/>
        </p:spPr>
        <p:txBody>
          <a:bodyPr/>
          <a:lstStyle/>
          <a:p>
            <a:endParaRPr lang="en-IN"/>
          </a:p>
        </p:txBody>
      </p:sp>
      <p:sp>
        <p:nvSpPr>
          <p:cNvPr id="13" name="Shape 11"/>
          <p:cNvSpPr/>
          <p:nvPr/>
        </p:nvSpPr>
        <p:spPr>
          <a:xfrm>
            <a:off x="7091839" y="4611529"/>
            <a:ext cx="446484" cy="446484"/>
          </a:xfrm>
          <a:prstGeom prst="roundRect">
            <a:avLst>
              <a:gd name="adj" fmla="val 6668"/>
            </a:avLst>
          </a:prstGeom>
          <a:solidFill>
            <a:srgbClr val="F2EEEE"/>
          </a:solidFill>
          <a:ln/>
        </p:spPr>
        <p:txBody>
          <a:bodyPr/>
          <a:lstStyle/>
          <a:p>
            <a:endParaRPr lang="en-IN"/>
          </a:p>
        </p:txBody>
      </p:sp>
      <p:sp>
        <p:nvSpPr>
          <p:cNvPr id="14" name="Text 12"/>
          <p:cNvSpPr/>
          <p:nvPr/>
        </p:nvSpPr>
        <p:spPr>
          <a:xfrm>
            <a:off x="7166253" y="4648736"/>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2</a:t>
            </a:r>
            <a:endParaRPr lang="en-US" sz="2300" dirty="0"/>
          </a:p>
        </p:txBody>
      </p:sp>
      <p:sp>
        <p:nvSpPr>
          <p:cNvPr id="15" name="Text 13"/>
          <p:cNvSpPr/>
          <p:nvPr/>
        </p:nvSpPr>
        <p:spPr>
          <a:xfrm>
            <a:off x="5466040" y="5628561"/>
            <a:ext cx="3698081"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Units Purchased Before April 1, 2023</a:t>
            </a:r>
            <a:endParaRPr lang="en-US" sz="1950" dirty="0"/>
          </a:p>
        </p:txBody>
      </p:sp>
      <p:sp>
        <p:nvSpPr>
          <p:cNvPr id="16" name="Text 14"/>
          <p:cNvSpPr/>
          <p:nvPr/>
        </p:nvSpPr>
        <p:spPr>
          <a:xfrm>
            <a:off x="4265176" y="6057781"/>
            <a:ext cx="6099929"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Holding Period:</a:t>
            </a:r>
            <a:r>
              <a:rPr lang="en-US" sz="1550" dirty="0">
                <a:solidFill>
                  <a:srgbClr val="4C4C4D"/>
                </a:solidFill>
                <a:latin typeface="Heebo" pitchFamily="34" charset="0"/>
                <a:ea typeface="Heebo" pitchFamily="34" charset="-122"/>
                <a:cs typeface="Heebo" pitchFamily="34" charset="-120"/>
              </a:rPr>
              <a:t> 24 Months threshold</a:t>
            </a:r>
            <a:endParaRPr lang="en-US" sz="1550" dirty="0"/>
          </a:p>
        </p:txBody>
      </p:sp>
      <p:sp>
        <p:nvSpPr>
          <p:cNvPr id="17" name="Text 15"/>
          <p:cNvSpPr/>
          <p:nvPr/>
        </p:nvSpPr>
        <p:spPr>
          <a:xfrm>
            <a:off x="4265176" y="6494383"/>
            <a:ext cx="6099929"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STCG:</a:t>
            </a:r>
            <a:r>
              <a:rPr lang="en-US" sz="1550" dirty="0">
                <a:solidFill>
                  <a:srgbClr val="4C4C4D"/>
                </a:solidFill>
                <a:latin typeface="Heebo" pitchFamily="34" charset="0"/>
                <a:ea typeface="Heebo" pitchFamily="34" charset="-122"/>
                <a:cs typeface="Heebo" pitchFamily="34" charset="-120"/>
              </a:rPr>
              <a:t> Within 24 Months at slab rates</a:t>
            </a:r>
            <a:endParaRPr lang="en-US" sz="1550" dirty="0"/>
          </a:p>
        </p:txBody>
      </p:sp>
      <p:sp>
        <p:nvSpPr>
          <p:cNvPr id="18" name="Text 16"/>
          <p:cNvSpPr/>
          <p:nvPr/>
        </p:nvSpPr>
        <p:spPr>
          <a:xfrm>
            <a:off x="4265176" y="6930985"/>
            <a:ext cx="6099929"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LTCG:</a:t>
            </a:r>
            <a:r>
              <a:rPr lang="en-US" sz="1550" dirty="0">
                <a:solidFill>
                  <a:srgbClr val="4C4C4D"/>
                </a:solidFill>
                <a:latin typeface="Heebo" pitchFamily="34" charset="0"/>
                <a:ea typeface="Heebo" pitchFamily="34" charset="-122"/>
                <a:cs typeface="Heebo" pitchFamily="34" charset="-120"/>
              </a:rPr>
              <a:t> After 24 months at </a:t>
            </a:r>
            <a:r>
              <a:rPr lang="en-US" sz="1550" b="1" dirty="0">
                <a:solidFill>
                  <a:srgbClr val="04318F"/>
                </a:solidFill>
                <a:latin typeface="Heebo" pitchFamily="34" charset="0"/>
                <a:ea typeface="Heebo" pitchFamily="34" charset="-122"/>
                <a:cs typeface="Heebo" pitchFamily="34" charset="-120"/>
              </a:rPr>
              <a:t>12.5%</a:t>
            </a:r>
            <a:r>
              <a:rPr lang="en-US" sz="1550" dirty="0">
                <a:solidFill>
                  <a:srgbClr val="4C4C4D"/>
                </a:solidFill>
                <a:latin typeface="Heebo" pitchFamily="34" charset="0"/>
                <a:ea typeface="Heebo" pitchFamily="34" charset="-122"/>
                <a:cs typeface="Heebo" pitchFamily="34" charset="-120"/>
              </a:rPr>
              <a:t> without indexation Benefit</a:t>
            </a:r>
            <a:endParaRPr lang="en-US" sz="1550" dirty="0"/>
          </a:p>
        </p:txBody>
      </p:sp>
      <p:sp>
        <p:nvSpPr>
          <p:cNvPr id="19" name="Text 17"/>
          <p:cNvSpPr/>
          <p:nvPr/>
        </p:nvSpPr>
        <p:spPr>
          <a:xfrm>
            <a:off x="4265176" y="7367588"/>
            <a:ext cx="6099929" cy="317540"/>
          </a:xfrm>
          <a:prstGeom prst="rect">
            <a:avLst/>
          </a:prstGeom>
          <a:noFill/>
          <a:ln/>
        </p:spPr>
        <p:txBody>
          <a:bodyPr wrap="none" lIns="0" tIns="0" rIns="0" bIns="0" rtlCol="0" anchor="t"/>
          <a:lstStyle/>
          <a:p>
            <a:pPr marL="0" indent="0" algn="ctr">
              <a:lnSpc>
                <a:spcPts val="2500"/>
              </a:lnSpc>
              <a:buNone/>
            </a:pPr>
            <a:endParaRPr lang="en-US" sz="1550" dirty="0"/>
          </a:p>
        </p:txBody>
      </p:sp>
      <p:sp>
        <p:nvSpPr>
          <p:cNvPr id="20" name="Shape 18"/>
          <p:cNvSpPr/>
          <p:nvPr/>
        </p:nvSpPr>
        <p:spPr>
          <a:xfrm>
            <a:off x="10675977" y="4239458"/>
            <a:ext cx="22860" cy="595313"/>
          </a:xfrm>
          <a:prstGeom prst="roundRect">
            <a:avLst>
              <a:gd name="adj" fmla="val 130234"/>
            </a:avLst>
          </a:prstGeom>
          <a:solidFill>
            <a:srgbClr val="D8D4D4"/>
          </a:solidFill>
          <a:ln/>
        </p:spPr>
        <p:txBody>
          <a:bodyPr/>
          <a:lstStyle/>
          <a:p>
            <a:endParaRPr lang="en-IN"/>
          </a:p>
        </p:txBody>
      </p:sp>
      <p:sp>
        <p:nvSpPr>
          <p:cNvPr id="21" name="Shape 19"/>
          <p:cNvSpPr/>
          <p:nvPr/>
        </p:nvSpPr>
        <p:spPr>
          <a:xfrm>
            <a:off x="10464165" y="4611529"/>
            <a:ext cx="446484" cy="446484"/>
          </a:xfrm>
          <a:prstGeom prst="roundRect">
            <a:avLst>
              <a:gd name="adj" fmla="val 6668"/>
            </a:avLst>
          </a:prstGeom>
          <a:solidFill>
            <a:srgbClr val="F2EEEE"/>
          </a:solidFill>
          <a:ln/>
        </p:spPr>
        <p:txBody>
          <a:bodyPr/>
          <a:lstStyle/>
          <a:p>
            <a:endParaRPr lang="en-IN"/>
          </a:p>
        </p:txBody>
      </p:sp>
      <p:sp>
        <p:nvSpPr>
          <p:cNvPr id="22" name="Text 20"/>
          <p:cNvSpPr/>
          <p:nvPr/>
        </p:nvSpPr>
        <p:spPr>
          <a:xfrm>
            <a:off x="10538579" y="4648736"/>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3</a:t>
            </a:r>
            <a:endParaRPr lang="en-US" sz="2300" dirty="0"/>
          </a:p>
        </p:txBody>
      </p:sp>
      <p:sp>
        <p:nvSpPr>
          <p:cNvPr id="23" name="Text 21"/>
          <p:cNvSpPr/>
          <p:nvPr/>
        </p:nvSpPr>
        <p:spPr>
          <a:xfrm>
            <a:off x="8714780" y="2103477"/>
            <a:ext cx="3945374"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Units Purchased On/After April 1, 2023</a:t>
            </a:r>
            <a:endParaRPr lang="en-US" sz="1950" dirty="0"/>
          </a:p>
        </p:txBody>
      </p:sp>
      <p:sp>
        <p:nvSpPr>
          <p:cNvPr id="24" name="Text 22"/>
          <p:cNvSpPr/>
          <p:nvPr/>
        </p:nvSpPr>
        <p:spPr>
          <a:xfrm>
            <a:off x="7637502" y="2532698"/>
            <a:ext cx="6099929" cy="635079"/>
          </a:xfrm>
          <a:prstGeom prst="rect">
            <a:avLst/>
          </a:prstGeom>
          <a:noFill/>
          <a:ln/>
        </p:spPr>
        <p:txBody>
          <a:bodyPr wrap="squar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Any gains upon transfer, redemption or maturity will be treated as STCG</a:t>
            </a:r>
            <a:r>
              <a:rPr lang="en-US" sz="1550" dirty="0">
                <a:solidFill>
                  <a:srgbClr val="4C4C4D"/>
                </a:solidFill>
                <a:latin typeface="Heebo" pitchFamily="34" charset="0"/>
                <a:ea typeface="Heebo" pitchFamily="34" charset="-122"/>
                <a:cs typeface="Heebo" pitchFamily="34" charset="-120"/>
              </a:rPr>
              <a:t> regardless of holding period</a:t>
            </a:r>
            <a:endParaRPr lang="en-US" sz="1550" dirty="0"/>
          </a:p>
        </p:txBody>
      </p:sp>
      <p:sp>
        <p:nvSpPr>
          <p:cNvPr id="25" name="Text 23"/>
          <p:cNvSpPr/>
          <p:nvPr/>
        </p:nvSpPr>
        <p:spPr>
          <a:xfrm>
            <a:off x="7637502" y="3286839"/>
            <a:ext cx="6099929"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Tax Rate:</a:t>
            </a:r>
            <a:r>
              <a:rPr lang="en-US" sz="1550" dirty="0">
                <a:solidFill>
                  <a:srgbClr val="4C4C4D"/>
                </a:solidFill>
                <a:latin typeface="Heebo" pitchFamily="34" charset="0"/>
                <a:ea typeface="Heebo" pitchFamily="34" charset="-122"/>
                <a:cs typeface="Heebo" pitchFamily="34" charset="-120"/>
              </a:rPr>
              <a:t> Applicable slab rates</a:t>
            </a:r>
            <a:endParaRPr lang="en-US" sz="1550" dirty="0"/>
          </a:p>
        </p:txBody>
      </p:sp>
      <p:sp>
        <p:nvSpPr>
          <p:cNvPr id="26" name="Text 24"/>
          <p:cNvSpPr/>
          <p:nvPr/>
        </p:nvSpPr>
        <p:spPr>
          <a:xfrm>
            <a:off x="7637502" y="3723442"/>
            <a:ext cx="6099929" cy="317540"/>
          </a:xfrm>
          <a:prstGeom prst="rect">
            <a:avLst/>
          </a:prstGeom>
          <a:noFill/>
          <a:ln/>
        </p:spPr>
        <p:txBody>
          <a:bodyPr wrap="none" lIns="0" tIns="0" rIns="0" bIns="0" rtlCol="0" anchor="t"/>
          <a:lstStyle/>
          <a:p>
            <a:pPr marL="0" indent="0" algn="ctr">
              <a:lnSpc>
                <a:spcPts val="2500"/>
              </a:lnSpc>
              <a:buNone/>
            </a:pPr>
            <a:r>
              <a:rPr lang="en-US" sz="1550" b="1" dirty="0">
                <a:solidFill>
                  <a:srgbClr val="4C4C4D"/>
                </a:solidFill>
                <a:latin typeface="Heebo" pitchFamily="34" charset="0"/>
                <a:ea typeface="Heebo" pitchFamily="34" charset="-122"/>
                <a:cs typeface="Heebo" pitchFamily="34" charset="-120"/>
              </a:rPr>
              <a:t>No LTCG classification</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8541" y="1032867"/>
            <a:ext cx="12797671" cy="632579"/>
          </a:xfrm>
          <a:prstGeom prst="rect">
            <a:avLst/>
          </a:prstGeom>
          <a:noFill/>
          <a:ln/>
        </p:spPr>
        <p:txBody>
          <a:bodyPr wrap="none" lIns="0" tIns="0" rIns="0" bIns="0" rtlCol="0" anchor="t"/>
          <a:lstStyle/>
          <a:p>
            <a:pPr marL="0" indent="0" algn="l">
              <a:lnSpc>
                <a:spcPts val="4950"/>
              </a:lnSpc>
              <a:buNone/>
            </a:pPr>
            <a:r>
              <a:rPr lang="en-US" sz="3950" dirty="0">
                <a:solidFill>
                  <a:srgbClr val="152D47"/>
                </a:solidFill>
                <a:latin typeface="Crimson Pro Semi Bold" pitchFamily="34" charset="0"/>
                <a:ea typeface="Crimson Pro Semi Bold" pitchFamily="34" charset="-122"/>
                <a:cs typeface="Crimson Pro Semi Bold" pitchFamily="34" charset="-120"/>
              </a:rPr>
              <a:t>Fixed Deposits vs Mutual Funds: Comprehensive Comparison</a:t>
            </a:r>
            <a:endParaRPr lang="en-US" sz="3950" dirty="0"/>
          </a:p>
        </p:txBody>
      </p:sp>
      <p:sp>
        <p:nvSpPr>
          <p:cNvPr id="3" name="Shape 1"/>
          <p:cNvSpPr/>
          <p:nvPr/>
        </p:nvSpPr>
        <p:spPr>
          <a:xfrm>
            <a:off x="708541" y="2070259"/>
            <a:ext cx="13213318" cy="5126355"/>
          </a:xfrm>
          <a:prstGeom prst="roundRect">
            <a:avLst>
              <a:gd name="adj" fmla="val 592"/>
            </a:avLst>
          </a:prstGeom>
          <a:noFill/>
          <a:ln w="7620">
            <a:solidFill>
              <a:srgbClr val="000000">
                <a:alpha val="8000"/>
              </a:srgbClr>
            </a:solidFill>
            <a:prstDash val="solid"/>
          </a:ln>
        </p:spPr>
        <p:txBody>
          <a:bodyPr/>
          <a:lstStyle/>
          <a:p>
            <a:endParaRPr lang="en-IN"/>
          </a:p>
        </p:txBody>
      </p:sp>
      <p:sp>
        <p:nvSpPr>
          <p:cNvPr id="4" name="Shape 2"/>
          <p:cNvSpPr/>
          <p:nvPr/>
        </p:nvSpPr>
        <p:spPr>
          <a:xfrm>
            <a:off x="716161" y="2077879"/>
            <a:ext cx="13198078" cy="1229678"/>
          </a:xfrm>
          <a:prstGeom prst="rect">
            <a:avLst/>
          </a:prstGeom>
          <a:solidFill>
            <a:srgbClr val="FFFFFF">
              <a:alpha val="4000"/>
            </a:srgbClr>
          </a:solidFill>
          <a:ln/>
        </p:spPr>
        <p:txBody>
          <a:bodyPr/>
          <a:lstStyle/>
          <a:p>
            <a:endParaRPr lang="en-IN"/>
          </a:p>
        </p:txBody>
      </p:sp>
      <p:sp>
        <p:nvSpPr>
          <p:cNvPr id="5" name="Text 3"/>
          <p:cNvSpPr/>
          <p:nvPr/>
        </p:nvSpPr>
        <p:spPr>
          <a:xfrm>
            <a:off x="918805" y="2206943"/>
            <a:ext cx="2890837" cy="323850"/>
          </a:xfrm>
          <a:prstGeom prst="rect">
            <a:avLst/>
          </a:prstGeom>
          <a:noFill/>
          <a:ln/>
        </p:spPr>
        <p:txBody>
          <a:bodyPr wrap="none" lIns="0" tIns="0" rIns="0" bIns="0" rtlCol="0" anchor="t"/>
          <a:lstStyle/>
          <a:p>
            <a:pPr marL="0" indent="0" algn="l">
              <a:lnSpc>
                <a:spcPts val="2550"/>
              </a:lnSpc>
              <a:buNone/>
            </a:pPr>
            <a:r>
              <a:rPr lang="en-US" sz="1550" b="1" dirty="0">
                <a:solidFill>
                  <a:srgbClr val="4C4C4D"/>
                </a:solidFill>
                <a:latin typeface="Heebo" pitchFamily="34" charset="0"/>
                <a:ea typeface="Heebo" pitchFamily="34" charset="-122"/>
                <a:cs typeface="Heebo" pitchFamily="34" charset="-120"/>
              </a:rPr>
              <a:t>Types of funds</a:t>
            </a:r>
            <a:endParaRPr lang="en-US" sz="1550" dirty="0"/>
          </a:p>
        </p:txBody>
      </p:sp>
      <p:sp>
        <p:nvSpPr>
          <p:cNvPr id="6" name="Text 4"/>
          <p:cNvSpPr/>
          <p:nvPr/>
        </p:nvSpPr>
        <p:spPr>
          <a:xfrm>
            <a:off x="4222075" y="2206943"/>
            <a:ext cx="2887028" cy="323850"/>
          </a:xfrm>
          <a:prstGeom prst="rect">
            <a:avLst/>
          </a:prstGeom>
          <a:noFill/>
          <a:ln/>
        </p:spPr>
        <p:txBody>
          <a:bodyPr wrap="none" lIns="0" tIns="0" rIns="0" bIns="0" rtlCol="0" anchor="t"/>
          <a:lstStyle/>
          <a:p>
            <a:pPr marL="0" indent="0" algn="l">
              <a:lnSpc>
                <a:spcPts val="2550"/>
              </a:lnSpc>
              <a:buNone/>
            </a:pPr>
            <a:r>
              <a:rPr lang="en-US" sz="1550" b="1" dirty="0">
                <a:solidFill>
                  <a:srgbClr val="4C4C4D"/>
                </a:solidFill>
                <a:latin typeface="Heebo" pitchFamily="34" charset="0"/>
                <a:ea typeface="Heebo" pitchFamily="34" charset="-122"/>
                <a:cs typeface="Heebo" pitchFamily="34" charset="-120"/>
              </a:rPr>
              <a:t>FDs</a:t>
            </a:r>
            <a:endParaRPr lang="en-US" sz="1550" dirty="0"/>
          </a:p>
        </p:txBody>
      </p:sp>
      <p:sp>
        <p:nvSpPr>
          <p:cNvPr id="7" name="Text 5"/>
          <p:cNvSpPr/>
          <p:nvPr/>
        </p:nvSpPr>
        <p:spPr>
          <a:xfrm>
            <a:off x="7521535" y="2206943"/>
            <a:ext cx="2887028" cy="971550"/>
          </a:xfrm>
          <a:prstGeom prst="rect">
            <a:avLst/>
          </a:prstGeom>
          <a:noFill/>
          <a:ln/>
        </p:spPr>
        <p:txBody>
          <a:bodyPr wrap="square" lIns="0" tIns="0" rIns="0" bIns="0" rtlCol="0" anchor="t"/>
          <a:lstStyle/>
          <a:p>
            <a:pPr marL="0" indent="0" algn="l">
              <a:lnSpc>
                <a:spcPts val="2550"/>
              </a:lnSpc>
              <a:buNone/>
            </a:pPr>
            <a:r>
              <a:rPr lang="en-US" sz="1550" b="1" dirty="0">
                <a:solidFill>
                  <a:srgbClr val="4C4C4D"/>
                </a:solidFill>
                <a:latin typeface="Heebo" pitchFamily="34" charset="0"/>
                <a:ea typeface="Heebo" pitchFamily="34" charset="-122"/>
                <a:cs typeface="Heebo" pitchFamily="34" charset="-120"/>
              </a:rPr>
              <a:t>Equity funds, Aggressive hybrid fund, Balanced advantage funds, Arbitrage funds</a:t>
            </a:r>
            <a:endParaRPr lang="en-US" sz="1550" dirty="0"/>
          </a:p>
        </p:txBody>
      </p:sp>
      <p:sp>
        <p:nvSpPr>
          <p:cNvPr id="8" name="Text 6"/>
          <p:cNvSpPr/>
          <p:nvPr/>
        </p:nvSpPr>
        <p:spPr>
          <a:xfrm>
            <a:off x="10820995" y="2206943"/>
            <a:ext cx="2890837" cy="971550"/>
          </a:xfrm>
          <a:prstGeom prst="rect">
            <a:avLst/>
          </a:prstGeom>
          <a:noFill/>
          <a:ln/>
        </p:spPr>
        <p:txBody>
          <a:bodyPr wrap="square" lIns="0" tIns="0" rIns="0" bIns="0" rtlCol="0" anchor="t"/>
          <a:lstStyle/>
          <a:p>
            <a:pPr marL="0" indent="0" algn="l">
              <a:lnSpc>
                <a:spcPts val="2550"/>
              </a:lnSpc>
              <a:buNone/>
            </a:pPr>
            <a:r>
              <a:rPr lang="en-US" sz="1550" b="1" dirty="0">
                <a:solidFill>
                  <a:srgbClr val="4C4C4D"/>
                </a:solidFill>
                <a:latin typeface="Heebo" pitchFamily="34" charset="0"/>
                <a:ea typeface="Heebo" pitchFamily="34" charset="-122"/>
                <a:cs typeface="Heebo" pitchFamily="34" charset="-120"/>
              </a:rPr>
              <a:t>All debt funds, Gold ETF, Multi-asset funds, Conservative hybrid fund, International FoF</a:t>
            </a:r>
            <a:endParaRPr lang="en-US" sz="1550" dirty="0"/>
          </a:p>
        </p:txBody>
      </p:sp>
      <p:sp>
        <p:nvSpPr>
          <p:cNvPr id="9" name="Shape 7"/>
          <p:cNvSpPr/>
          <p:nvPr/>
        </p:nvSpPr>
        <p:spPr>
          <a:xfrm>
            <a:off x="716161" y="3307556"/>
            <a:ext cx="13198078" cy="581978"/>
          </a:xfrm>
          <a:prstGeom prst="rect">
            <a:avLst/>
          </a:prstGeom>
          <a:solidFill>
            <a:srgbClr val="000000">
              <a:alpha val="4000"/>
            </a:srgbClr>
          </a:solidFill>
          <a:ln/>
        </p:spPr>
        <p:txBody>
          <a:bodyPr/>
          <a:lstStyle/>
          <a:p>
            <a:endParaRPr lang="en-IN"/>
          </a:p>
        </p:txBody>
      </p:sp>
      <p:sp>
        <p:nvSpPr>
          <p:cNvPr id="10" name="Text 8"/>
          <p:cNvSpPr/>
          <p:nvPr/>
        </p:nvSpPr>
        <p:spPr>
          <a:xfrm>
            <a:off x="918805" y="3436620"/>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Interest Rates (or) Returns</a:t>
            </a:r>
            <a:endParaRPr lang="en-US" sz="1550" dirty="0"/>
          </a:p>
        </p:txBody>
      </p:sp>
      <p:sp>
        <p:nvSpPr>
          <p:cNvPr id="11" name="Text 9"/>
          <p:cNvSpPr/>
          <p:nvPr/>
        </p:nvSpPr>
        <p:spPr>
          <a:xfrm>
            <a:off x="4222075" y="3436620"/>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6-8%</a:t>
            </a:r>
            <a:endParaRPr lang="en-US" sz="1550" dirty="0"/>
          </a:p>
        </p:txBody>
      </p:sp>
      <p:sp>
        <p:nvSpPr>
          <p:cNvPr id="12" name="Text 10"/>
          <p:cNvSpPr/>
          <p:nvPr/>
        </p:nvSpPr>
        <p:spPr>
          <a:xfrm>
            <a:off x="7521535" y="3436620"/>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10-12%</a:t>
            </a:r>
            <a:endParaRPr lang="en-US" sz="1550" dirty="0"/>
          </a:p>
        </p:txBody>
      </p:sp>
      <p:sp>
        <p:nvSpPr>
          <p:cNvPr id="13" name="Text 11"/>
          <p:cNvSpPr/>
          <p:nvPr/>
        </p:nvSpPr>
        <p:spPr>
          <a:xfrm>
            <a:off x="10820995" y="3436620"/>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7-9%</a:t>
            </a:r>
            <a:endParaRPr lang="en-US" sz="1550" dirty="0"/>
          </a:p>
        </p:txBody>
      </p:sp>
      <p:sp>
        <p:nvSpPr>
          <p:cNvPr id="14" name="Shape 12"/>
          <p:cNvSpPr/>
          <p:nvPr/>
        </p:nvSpPr>
        <p:spPr>
          <a:xfrm>
            <a:off x="716161" y="3889534"/>
            <a:ext cx="13198078" cy="581978"/>
          </a:xfrm>
          <a:prstGeom prst="rect">
            <a:avLst/>
          </a:prstGeom>
          <a:solidFill>
            <a:srgbClr val="FFFFFF">
              <a:alpha val="4000"/>
            </a:srgbClr>
          </a:solidFill>
          <a:ln/>
        </p:spPr>
        <p:txBody>
          <a:bodyPr/>
          <a:lstStyle/>
          <a:p>
            <a:endParaRPr lang="en-IN"/>
          </a:p>
        </p:txBody>
      </p:sp>
      <p:sp>
        <p:nvSpPr>
          <p:cNvPr id="15" name="Text 13"/>
          <p:cNvSpPr/>
          <p:nvPr/>
        </p:nvSpPr>
        <p:spPr>
          <a:xfrm>
            <a:off x="918805" y="4018598"/>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Risk Factor</a:t>
            </a:r>
            <a:endParaRPr lang="en-US" sz="1550" dirty="0"/>
          </a:p>
        </p:txBody>
      </p:sp>
      <p:sp>
        <p:nvSpPr>
          <p:cNvPr id="16" name="Text 14"/>
          <p:cNvSpPr/>
          <p:nvPr/>
        </p:nvSpPr>
        <p:spPr>
          <a:xfrm>
            <a:off x="4222075" y="4018598"/>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No Risk</a:t>
            </a:r>
            <a:endParaRPr lang="en-US" sz="1550" dirty="0"/>
          </a:p>
        </p:txBody>
      </p:sp>
      <p:sp>
        <p:nvSpPr>
          <p:cNvPr id="17" name="Text 15"/>
          <p:cNvSpPr/>
          <p:nvPr/>
        </p:nvSpPr>
        <p:spPr>
          <a:xfrm>
            <a:off x="7521535" y="4018598"/>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Moderate to High Risk</a:t>
            </a:r>
            <a:endParaRPr lang="en-US" sz="1550" dirty="0"/>
          </a:p>
        </p:txBody>
      </p:sp>
      <p:sp>
        <p:nvSpPr>
          <p:cNvPr id="18" name="Text 16"/>
          <p:cNvSpPr/>
          <p:nvPr/>
        </p:nvSpPr>
        <p:spPr>
          <a:xfrm>
            <a:off x="10820995" y="4018598"/>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Low to moderate risk</a:t>
            </a:r>
            <a:endParaRPr lang="en-US" sz="1550" dirty="0"/>
          </a:p>
        </p:txBody>
      </p:sp>
      <p:sp>
        <p:nvSpPr>
          <p:cNvPr id="19" name="Shape 17"/>
          <p:cNvSpPr/>
          <p:nvPr/>
        </p:nvSpPr>
        <p:spPr>
          <a:xfrm>
            <a:off x="716161" y="4471511"/>
            <a:ext cx="13198078" cy="905828"/>
          </a:xfrm>
          <a:prstGeom prst="rect">
            <a:avLst/>
          </a:prstGeom>
          <a:solidFill>
            <a:srgbClr val="000000">
              <a:alpha val="4000"/>
            </a:srgbClr>
          </a:solidFill>
          <a:ln/>
        </p:spPr>
        <p:txBody>
          <a:bodyPr/>
          <a:lstStyle/>
          <a:p>
            <a:endParaRPr lang="en-IN"/>
          </a:p>
        </p:txBody>
      </p:sp>
      <p:sp>
        <p:nvSpPr>
          <p:cNvPr id="20" name="Text 18"/>
          <p:cNvSpPr/>
          <p:nvPr/>
        </p:nvSpPr>
        <p:spPr>
          <a:xfrm>
            <a:off x="918805" y="4600575"/>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Liquidity</a:t>
            </a:r>
            <a:endParaRPr lang="en-US" sz="1550" dirty="0"/>
          </a:p>
        </p:txBody>
      </p:sp>
      <p:sp>
        <p:nvSpPr>
          <p:cNvPr id="21" name="Text 19"/>
          <p:cNvSpPr/>
          <p:nvPr/>
        </p:nvSpPr>
        <p:spPr>
          <a:xfrm>
            <a:off x="4222075" y="4600575"/>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Minimal Liquidity</a:t>
            </a:r>
            <a:endParaRPr lang="en-US" sz="1550" dirty="0"/>
          </a:p>
        </p:txBody>
      </p:sp>
      <p:sp>
        <p:nvSpPr>
          <p:cNvPr id="22" name="Text 20"/>
          <p:cNvSpPr/>
          <p:nvPr/>
        </p:nvSpPr>
        <p:spPr>
          <a:xfrm>
            <a:off x="7521535" y="4600575"/>
            <a:ext cx="2887028"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Highly liquid (subject to exit load)</a:t>
            </a:r>
            <a:endParaRPr lang="en-US" sz="1550" dirty="0"/>
          </a:p>
        </p:txBody>
      </p:sp>
      <p:sp>
        <p:nvSpPr>
          <p:cNvPr id="23" name="Text 21"/>
          <p:cNvSpPr/>
          <p:nvPr/>
        </p:nvSpPr>
        <p:spPr>
          <a:xfrm>
            <a:off x="10820995" y="4600575"/>
            <a:ext cx="2890837"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Highly liquid (subject to exit load)</a:t>
            </a:r>
            <a:endParaRPr lang="en-US" sz="1550" dirty="0"/>
          </a:p>
        </p:txBody>
      </p:sp>
      <p:sp>
        <p:nvSpPr>
          <p:cNvPr id="24" name="Shape 22"/>
          <p:cNvSpPr/>
          <p:nvPr/>
        </p:nvSpPr>
        <p:spPr>
          <a:xfrm>
            <a:off x="716161" y="5377339"/>
            <a:ext cx="13198078" cy="905828"/>
          </a:xfrm>
          <a:prstGeom prst="rect">
            <a:avLst/>
          </a:prstGeom>
          <a:solidFill>
            <a:srgbClr val="FFFFFF">
              <a:alpha val="4000"/>
            </a:srgbClr>
          </a:solidFill>
          <a:ln/>
        </p:spPr>
        <p:txBody>
          <a:bodyPr/>
          <a:lstStyle/>
          <a:p>
            <a:endParaRPr lang="en-IN"/>
          </a:p>
        </p:txBody>
      </p:sp>
      <p:sp>
        <p:nvSpPr>
          <p:cNvPr id="25" name="Text 23"/>
          <p:cNvSpPr/>
          <p:nvPr/>
        </p:nvSpPr>
        <p:spPr>
          <a:xfrm>
            <a:off x="918805" y="5506403"/>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Investment Option</a:t>
            </a:r>
            <a:endParaRPr lang="en-US" sz="1550" dirty="0"/>
          </a:p>
        </p:txBody>
      </p:sp>
      <p:sp>
        <p:nvSpPr>
          <p:cNvPr id="26" name="Text 24"/>
          <p:cNvSpPr/>
          <p:nvPr/>
        </p:nvSpPr>
        <p:spPr>
          <a:xfrm>
            <a:off x="4222075" y="5506403"/>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One Time Investment</a:t>
            </a:r>
            <a:endParaRPr lang="en-US" sz="1550" dirty="0"/>
          </a:p>
        </p:txBody>
      </p:sp>
      <p:sp>
        <p:nvSpPr>
          <p:cNvPr id="27" name="Text 25"/>
          <p:cNvSpPr/>
          <p:nvPr/>
        </p:nvSpPr>
        <p:spPr>
          <a:xfrm>
            <a:off x="7521535" y="5506403"/>
            <a:ext cx="2887028"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One Time Investment or SIP options available</a:t>
            </a:r>
            <a:endParaRPr lang="en-US" sz="1550" dirty="0"/>
          </a:p>
        </p:txBody>
      </p:sp>
      <p:sp>
        <p:nvSpPr>
          <p:cNvPr id="28" name="Text 26"/>
          <p:cNvSpPr/>
          <p:nvPr/>
        </p:nvSpPr>
        <p:spPr>
          <a:xfrm>
            <a:off x="10820995" y="5506403"/>
            <a:ext cx="2890837"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One Time Investment or SIP options available</a:t>
            </a:r>
            <a:endParaRPr lang="en-US" sz="1550" dirty="0"/>
          </a:p>
        </p:txBody>
      </p:sp>
      <p:sp>
        <p:nvSpPr>
          <p:cNvPr id="29" name="Shape 27"/>
          <p:cNvSpPr/>
          <p:nvPr/>
        </p:nvSpPr>
        <p:spPr>
          <a:xfrm>
            <a:off x="716161" y="6283166"/>
            <a:ext cx="13198078" cy="905828"/>
          </a:xfrm>
          <a:prstGeom prst="rect">
            <a:avLst/>
          </a:prstGeom>
          <a:solidFill>
            <a:srgbClr val="000000">
              <a:alpha val="4000"/>
            </a:srgbClr>
          </a:solidFill>
          <a:ln/>
        </p:spPr>
        <p:txBody>
          <a:bodyPr/>
          <a:lstStyle/>
          <a:p>
            <a:endParaRPr lang="en-IN"/>
          </a:p>
        </p:txBody>
      </p:sp>
      <p:sp>
        <p:nvSpPr>
          <p:cNvPr id="30" name="Text 28"/>
          <p:cNvSpPr/>
          <p:nvPr/>
        </p:nvSpPr>
        <p:spPr>
          <a:xfrm>
            <a:off x="918805" y="6412230"/>
            <a:ext cx="2890837"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Related Expenses</a:t>
            </a:r>
            <a:endParaRPr lang="en-US" sz="1550" dirty="0"/>
          </a:p>
        </p:txBody>
      </p:sp>
      <p:sp>
        <p:nvSpPr>
          <p:cNvPr id="31" name="Text 29"/>
          <p:cNvSpPr/>
          <p:nvPr/>
        </p:nvSpPr>
        <p:spPr>
          <a:xfrm>
            <a:off x="4222075" y="6412230"/>
            <a:ext cx="2887028" cy="323850"/>
          </a:xfrm>
          <a:prstGeom prst="rect">
            <a:avLst/>
          </a:prstGeom>
          <a:noFill/>
          <a:ln/>
        </p:spPr>
        <p:txBody>
          <a:bodyPr wrap="non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No such expenses</a:t>
            </a:r>
            <a:endParaRPr lang="en-US" sz="1550" dirty="0"/>
          </a:p>
        </p:txBody>
      </p:sp>
      <p:sp>
        <p:nvSpPr>
          <p:cNvPr id="32" name="Text 30"/>
          <p:cNvSpPr/>
          <p:nvPr/>
        </p:nvSpPr>
        <p:spPr>
          <a:xfrm>
            <a:off x="7521535" y="6412230"/>
            <a:ext cx="2887028"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Nominal amount is charged as expense ratio</a:t>
            </a:r>
            <a:endParaRPr lang="en-US" sz="1550" dirty="0"/>
          </a:p>
        </p:txBody>
      </p:sp>
      <p:sp>
        <p:nvSpPr>
          <p:cNvPr id="33" name="Text 31"/>
          <p:cNvSpPr/>
          <p:nvPr/>
        </p:nvSpPr>
        <p:spPr>
          <a:xfrm>
            <a:off x="10820995" y="6412230"/>
            <a:ext cx="2890837" cy="647700"/>
          </a:xfrm>
          <a:prstGeom prst="rect">
            <a:avLst/>
          </a:prstGeom>
          <a:noFill/>
          <a:ln/>
        </p:spPr>
        <p:txBody>
          <a:bodyPr wrap="square" lIns="0" tIns="0" rIns="0" bIns="0" rtlCol="0" anchor="t"/>
          <a:lstStyle/>
          <a:p>
            <a:pPr marL="0" indent="0" algn="l">
              <a:lnSpc>
                <a:spcPts val="2550"/>
              </a:lnSpc>
              <a:buNone/>
            </a:pPr>
            <a:r>
              <a:rPr lang="en-US" sz="1550" dirty="0">
                <a:solidFill>
                  <a:srgbClr val="4C4C4D"/>
                </a:solidFill>
                <a:latin typeface="Heebo" pitchFamily="34" charset="0"/>
                <a:ea typeface="Heebo" pitchFamily="34" charset="-122"/>
                <a:cs typeface="Heebo" pitchFamily="34" charset="-120"/>
              </a:rPr>
              <a:t>Nominal amount is charged as expense ratio</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24126" y="680799"/>
            <a:ext cx="11614071" cy="557213"/>
          </a:xfrm>
          <a:prstGeom prst="rect">
            <a:avLst/>
          </a:prstGeom>
          <a:noFill/>
          <a:ln/>
        </p:spPr>
        <p:txBody>
          <a:bodyPr wrap="none" lIns="0" tIns="0" rIns="0" bIns="0" rtlCol="0" anchor="t"/>
          <a:lstStyle/>
          <a:p>
            <a:pPr marL="0" indent="0" algn="l">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Tax Implications Comparison: Fixed Deposits vs. Mutual Funds</a:t>
            </a:r>
            <a:endParaRPr lang="en-US" sz="3500" dirty="0"/>
          </a:p>
        </p:txBody>
      </p:sp>
      <p:sp>
        <p:nvSpPr>
          <p:cNvPr id="3" name="Shape 1"/>
          <p:cNvSpPr/>
          <p:nvPr/>
        </p:nvSpPr>
        <p:spPr>
          <a:xfrm>
            <a:off x="624126" y="1594604"/>
            <a:ext cx="13382149" cy="5954078"/>
          </a:xfrm>
          <a:prstGeom prst="roundRect">
            <a:avLst>
              <a:gd name="adj" fmla="val 449"/>
            </a:avLst>
          </a:prstGeom>
          <a:noFill/>
          <a:ln w="7620">
            <a:solidFill>
              <a:srgbClr val="000000">
                <a:alpha val="8000"/>
              </a:srgbClr>
            </a:solidFill>
            <a:prstDash val="solid"/>
          </a:ln>
        </p:spPr>
        <p:txBody>
          <a:bodyPr/>
          <a:lstStyle/>
          <a:p>
            <a:endParaRPr lang="en-IN"/>
          </a:p>
        </p:txBody>
      </p:sp>
      <p:sp>
        <p:nvSpPr>
          <p:cNvPr id="4" name="Shape 2"/>
          <p:cNvSpPr/>
          <p:nvPr/>
        </p:nvSpPr>
        <p:spPr>
          <a:xfrm>
            <a:off x="631746" y="1602224"/>
            <a:ext cx="13366909" cy="799624"/>
          </a:xfrm>
          <a:prstGeom prst="rect">
            <a:avLst/>
          </a:prstGeom>
          <a:solidFill>
            <a:srgbClr val="FFFFFF">
              <a:alpha val="4000"/>
            </a:srgbClr>
          </a:solidFill>
          <a:ln/>
        </p:spPr>
        <p:txBody>
          <a:bodyPr/>
          <a:lstStyle/>
          <a:p>
            <a:endParaRPr lang="en-IN"/>
          </a:p>
        </p:txBody>
      </p:sp>
      <p:sp>
        <p:nvSpPr>
          <p:cNvPr id="5" name="Text 3"/>
          <p:cNvSpPr/>
          <p:nvPr/>
        </p:nvSpPr>
        <p:spPr>
          <a:xfrm>
            <a:off x="810339" y="1716762"/>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Tax Implications</a:t>
            </a:r>
            <a:endParaRPr lang="en-US" sz="1400" dirty="0"/>
          </a:p>
        </p:txBody>
      </p:sp>
      <p:sp>
        <p:nvSpPr>
          <p:cNvPr id="6" name="Text 4"/>
          <p:cNvSpPr/>
          <p:nvPr/>
        </p:nvSpPr>
        <p:spPr>
          <a:xfrm>
            <a:off x="3487460" y="1716762"/>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Fixed Deposits</a:t>
            </a:r>
            <a:endParaRPr lang="en-US" sz="1400" dirty="0"/>
          </a:p>
        </p:txBody>
      </p:sp>
      <p:sp>
        <p:nvSpPr>
          <p:cNvPr id="7" name="Text 5"/>
          <p:cNvSpPr/>
          <p:nvPr/>
        </p:nvSpPr>
        <p:spPr>
          <a:xfrm>
            <a:off x="6160770" y="1716762"/>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Equity Mutual Funds</a:t>
            </a:r>
            <a:endParaRPr lang="en-US" sz="1400" dirty="0"/>
          </a:p>
        </p:txBody>
      </p:sp>
      <p:sp>
        <p:nvSpPr>
          <p:cNvPr id="8" name="Text 6"/>
          <p:cNvSpPr/>
          <p:nvPr/>
        </p:nvSpPr>
        <p:spPr>
          <a:xfrm>
            <a:off x="8834080" y="1716762"/>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Debt Mutual Funds (Old rule)</a:t>
            </a:r>
            <a:endParaRPr lang="en-US" sz="1400" dirty="0"/>
          </a:p>
        </p:txBody>
      </p:sp>
      <p:sp>
        <p:nvSpPr>
          <p:cNvPr id="9" name="Text 7"/>
          <p:cNvSpPr/>
          <p:nvPr/>
        </p:nvSpPr>
        <p:spPr>
          <a:xfrm>
            <a:off x="11507391" y="1716762"/>
            <a:ext cx="231302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Debt Mutual Funds (New Rule)</a:t>
            </a:r>
            <a:endParaRPr lang="en-US" sz="1400" dirty="0"/>
          </a:p>
        </p:txBody>
      </p:sp>
      <p:sp>
        <p:nvSpPr>
          <p:cNvPr id="10" name="Shape 8"/>
          <p:cNvSpPr/>
          <p:nvPr/>
        </p:nvSpPr>
        <p:spPr>
          <a:xfrm>
            <a:off x="631746" y="2401848"/>
            <a:ext cx="13366909" cy="514350"/>
          </a:xfrm>
          <a:prstGeom prst="rect">
            <a:avLst/>
          </a:prstGeom>
          <a:solidFill>
            <a:srgbClr val="000000">
              <a:alpha val="4000"/>
            </a:srgbClr>
          </a:solidFill>
          <a:ln/>
        </p:spPr>
        <p:txBody>
          <a:bodyPr/>
          <a:lstStyle/>
          <a:p>
            <a:endParaRPr lang="en-IN"/>
          </a:p>
        </p:txBody>
      </p:sp>
      <p:sp>
        <p:nvSpPr>
          <p:cNvPr id="11" name="Text 9"/>
          <p:cNvSpPr/>
          <p:nvPr/>
        </p:nvSpPr>
        <p:spPr>
          <a:xfrm>
            <a:off x="810339" y="2516386"/>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What is Taxable?</a:t>
            </a:r>
            <a:endParaRPr lang="en-US" sz="1400" dirty="0"/>
          </a:p>
        </p:txBody>
      </p:sp>
      <p:sp>
        <p:nvSpPr>
          <p:cNvPr id="12" name="Text 10"/>
          <p:cNvSpPr/>
          <p:nvPr/>
        </p:nvSpPr>
        <p:spPr>
          <a:xfrm>
            <a:off x="3487460" y="251638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Interest</a:t>
            </a:r>
            <a:endParaRPr lang="en-US" sz="1400" dirty="0"/>
          </a:p>
        </p:txBody>
      </p:sp>
      <p:sp>
        <p:nvSpPr>
          <p:cNvPr id="13" name="Text 11"/>
          <p:cNvSpPr/>
          <p:nvPr/>
        </p:nvSpPr>
        <p:spPr>
          <a:xfrm>
            <a:off x="6160770" y="251638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Capital Appreciation</a:t>
            </a:r>
            <a:endParaRPr lang="en-US" sz="1400" dirty="0"/>
          </a:p>
        </p:txBody>
      </p:sp>
      <p:sp>
        <p:nvSpPr>
          <p:cNvPr id="14" name="Text 12"/>
          <p:cNvSpPr/>
          <p:nvPr/>
        </p:nvSpPr>
        <p:spPr>
          <a:xfrm>
            <a:off x="8834080" y="251638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Capital Appreciation</a:t>
            </a:r>
            <a:endParaRPr lang="en-US" sz="1400" dirty="0"/>
          </a:p>
        </p:txBody>
      </p:sp>
      <p:sp>
        <p:nvSpPr>
          <p:cNvPr id="15" name="Text 13"/>
          <p:cNvSpPr/>
          <p:nvPr/>
        </p:nvSpPr>
        <p:spPr>
          <a:xfrm>
            <a:off x="11507391" y="2516386"/>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Capital Appreciation</a:t>
            </a:r>
            <a:endParaRPr lang="en-US" sz="1400" dirty="0"/>
          </a:p>
        </p:txBody>
      </p:sp>
      <p:sp>
        <p:nvSpPr>
          <p:cNvPr id="16" name="Shape 14"/>
          <p:cNvSpPr/>
          <p:nvPr/>
        </p:nvSpPr>
        <p:spPr>
          <a:xfrm>
            <a:off x="631746" y="2916198"/>
            <a:ext cx="13366909" cy="799624"/>
          </a:xfrm>
          <a:prstGeom prst="rect">
            <a:avLst/>
          </a:prstGeom>
          <a:solidFill>
            <a:srgbClr val="FFFFFF">
              <a:alpha val="4000"/>
            </a:srgbClr>
          </a:solidFill>
          <a:ln/>
        </p:spPr>
        <p:txBody>
          <a:bodyPr/>
          <a:lstStyle/>
          <a:p>
            <a:endParaRPr lang="en-IN"/>
          </a:p>
        </p:txBody>
      </p:sp>
      <p:sp>
        <p:nvSpPr>
          <p:cNvPr id="17" name="Text 15"/>
          <p:cNvSpPr/>
          <p:nvPr/>
        </p:nvSpPr>
        <p:spPr>
          <a:xfrm>
            <a:off x="810339" y="3030736"/>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When is it Taxable?</a:t>
            </a:r>
            <a:endParaRPr lang="en-US" sz="1400" dirty="0"/>
          </a:p>
        </p:txBody>
      </p:sp>
      <p:sp>
        <p:nvSpPr>
          <p:cNvPr id="18" name="Text 16"/>
          <p:cNvSpPr/>
          <p:nvPr/>
        </p:nvSpPr>
        <p:spPr>
          <a:xfrm>
            <a:off x="3487460" y="3030736"/>
            <a:ext cx="230921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Every Year on an accrual basis</a:t>
            </a:r>
            <a:endParaRPr lang="en-US" sz="1400" dirty="0"/>
          </a:p>
        </p:txBody>
      </p:sp>
      <p:sp>
        <p:nvSpPr>
          <p:cNvPr id="19" name="Text 17"/>
          <p:cNvSpPr/>
          <p:nvPr/>
        </p:nvSpPr>
        <p:spPr>
          <a:xfrm>
            <a:off x="6160770" y="3030736"/>
            <a:ext cx="230921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Whenever you sell (redeem) the mutual fund units</a:t>
            </a:r>
            <a:endParaRPr lang="en-US" sz="1400" dirty="0"/>
          </a:p>
        </p:txBody>
      </p:sp>
      <p:sp>
        <p:nvSpPr>
          <p:cNvPr id="20" name="Text 18"/>
          <p:cNvSpPr/>
          <p:nvPr/>
        </p:nvSpPr>
        <p:spPr>
          <a:xfrm>
            <a:off x="8834080" y="3030736"/>
            <a:ext cx="230921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Whenever you sell (redeem) the mutual fund units</a:t>
            </a:r>
            <a:endParaRPr lang="en-US" sz="1400" dirty="0"/>
          </a:p>
        </p:txBody>
      </p:sp>
      <p:sp>
        <p:nvSpPr>
          <p:cNvPr id="21" name="Text 19"/>
          <p:cNvSpPr/>
          <p:nvPr/>
        </p:nvSpPr>
        <p:spPr>
          <a:xfrm>
            <a:off x="11507391" y="3030736"/>
            <a:ext cx="231302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Whenever you sell (redeem) the mutual fund units</a:t>
            </a:r>
            <a:endParaRPr lang="en-US" sz="1400" dirty="0"/>
          </a:p>
        </p:txBody>
      </p:sp>
      <p:sp>
        <p:nvSpPr>
          <p:cNvPr id="22" name="Shape 20"/>
          <p:cNvSpPr/>
          <p:nvPr/>
        </p:nvSpPr>
        <p:spPr>
          <a:xfrm>
            <a:off x="631746" y="3715822"/>
            <a:ext cx="13366909" cy="799624"/>
          </a:xfrm>
          <a:prstGeom prst="rect">
            <a:avLst/>
          </a:prstGeom>
          <a:solidFill>
            <a:srgbClr val="000000">
              <a:alpha val="4000"/>
            </a:srgbClr>
          </a:solidFill>
          <a:ln/>
        </p:spPr>
        <p:txBody>
          <a:bodyPr/>
          <a:lstStyle/>
          <a:p>
            <a:endParaRPr lang="en-IN"/>
          </a:p>
        </p:txBody>
      </p:sp>
      <p:sp>
        <p:nvSpPr>
          <p:cNvPr id="23" name="Text 21"/>
          <p:cNvSpPr/>
          <p:nvPr/>
        </p:nvSpPr>
        <p:spPr>
          <a:xfrm>
            <a:off x="810339" y="3830360"/>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Holding Period</a:t>
            </a:r>
            <a:endParaRPr lang="en-US" sz="1400" dirty="0"/>
          </a:p>
        </p:txBody>
      </p:sp>
      <p:sp>
        <p:nvSpPr>
          <p:cNvPr id="24" name="Text 22"/>
          <p:cNvSpPr/>
          <p:nvPr/>
        </p:nvSpPr>
        <p:spPr>
          <a:xfrm>
            <a:off x="3487460" y="3830360"/>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a:t>
            </a:r>
            <a:endParaRPr lang="en-US" sz="1400" dirty="0"/>
          </a:p>
        </p:txBody>
      </p:sp>
      <p:sp>
        <p:nvSpPr>
          <p:cNvPr id="25" name="Text 23"/>
          <p:cNvSpPr/>
          <p:nvPr/>
        </p:nvSpPr>
        <p:spPr>
          <a:xfrm>
            <a:off x="6160770" y="3830360"/>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12 months</a:t>
            </a:r>
            <a:endParaRPr lang="en-US" sz="1400" dirty="0"/>
          </a:p>
        </p:txBody>
      </p:sp>
      <p:sp>
        <p:nvSpPr>
          <p:cNvPr id="26" name="Text 24"/>
          <p:cNvSpPr/>
          <p:nvPr/>
        </p:nvSpPr>
        <p:spPr>
          <a:xfrm>
            <a:off x="8834080" y="3830360"/>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24 months</a:t>
            </a:r>
            <a:endParaRPr lang="en-US" sz="1400" dirty="0"/>
          </a:p>
        </p:txBody>
      </p:sp>
      <p:sp>
        <p:nvSpPr>
          <p:cNvPr id="27" name="Text 25"/>
          <p:cNvSpPr/>
          <p:nvPr/>
        </p:nvSpPr>
        <p:spPr>
          <a:xfrm>
            <a:off x="11507391" y="3830360"/>
            <a:ext cx="231302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Holding Period Not Applicable</a:t>
            </a:r>
            <a:endParaRPr lang="en-US" sz="1400" dirty="0"/>
          </a:p>
        </p:txBody>
      </p:sp>
      <p:sp>
        <p:nvSpPr>
          <p:cNvPr id="28" name="Shape 26"/>
          <p:cNvSpPr/>
          <p:nvPr/>
        </p:nvSpPr>
        <p:spPr>
          <a:xfrm>
            <a:off x="631746" y="4515445"/>
            <a:ext cx="13366909" cy="2225993"/>
          </a:xfrm>
          <a:prstGeom prst="rect">
            <a:avLst/>
          </a:prstGeom>
          <a:solidFill>
            <a:srgbClr val="FFFFFF">
              <a:alpha val="4000"/>
            </a:srgbClr>
          </a:solidFill>
          <a:ln/>
        </p:spPr>
        <p:txBody>
          <a:bodyPr/>
          <a:lstStyle/>
          <a:p>
            <a:endParaRPr lang="en-IN"/>
          </a:p>
        </p:txBody>
      </p:sp>
      <p:sp>
        <p:nvSpPr>
          <p:cNvPr id="29" name="Text 27"/>
          <p:cNvSpPr/>
          <p:nvPr/>
        </p:nvSpPr>
        <p:spPr>
          <a:xfrm>
            <a:off x="810339" y="4629983"/>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Taxed at what rate?</a:t>
            </a:r>
            <a:endParaRPr lang="en-US" sz="1400" dirty="0"/>
          </a:p>
        </p:txBody>
      </p:sp>
      <p:sp>
        <p:nvSpPr>
          <p:cNvPr id="30" name="Text 28"/>
          <p:cNvSpPr/>
          <p:nvPr/>
        </p:nvSpPr>
        <p:spPr>
          <a:xfrm>
            <a:off x="3487460" y="4629983"/>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At slab rates</a:t>
            </a:r>
            <a:endParaRPr lang="en-US" sz="1400" dirty="0"/>
          </a:p>
        </p:txBody>
      </p:sp>
      <p:sp>
        <p:nvSpPr>
          <p:cNvPr id="31" name="Text 29"/>
          <p:cNvSpPr/>
          <p:nvPr/>
        </p:nvSpPr>
        <p:spPr>
          <a:xfrm>
            <a:off x="6160770" y="4629983"/>
            <a:ext cx="2309217" cy="1996916"/>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Transfer Before 23 July 2024: STCG 15%, LTCG 10% (on gains more than Rs 1.25 lakh) / Transfer On or After 23 July 2024: STCG 20%, LTCG 12.5% (on gains more than Rs 1.25 lakh)</a:t>
            </a:r>
            <a:endParaRPr lang="en-US" sz="1400" dirty="0"/>
          </a:p>
        </p:txBody>
      </p:sp>
      <p:sp>
        <p:nvSpPr>
          <p:cNvPr id="32" name="Text 30"/>
          <p:cNvSpPr/>
          <p:nvPr/>
        </p:nvSpPr>
        <p:spPr>
          <a:xfrm>
            <a:off x="8834080" y="4629983"/>
            <a:ext cx="2309217" cy="1141095"/>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Purchased Before 1 April 2023: STCG Slab rate, LTCG 12.5% (without indexation benefit)</a:t>
            </a:r>
            <a:endParaRPr lang="en-US" sz="1400" dirty="0"/>
          </a:p>
        </p:txBody>
      </p:sp>
      <p:sp>
        <p:nvSpPr>
          <p:cNvPr id="33" name="Text 31"/>
          <p:cNvSpPr/>
          <p:nvPr/>
        </p:nvSpPr>
        <p:spPr>
          <a:xfrm>
            <a:off x="11507391" y="4629983"/>
            <a:ext cx="2313027" cy="1141095"/>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Purchased On or After 1 April 2023: Deemed to be STCG Slab rate, irrespective of holding period</a:t>
            </a:r>
            <a:endParaRPr lang="en-US" sz="1400" dirty="0"/>
          </a:p>
        </p:txBody>
      </p:sp>
      <p:sp>
        <p:nvSpPr>
          <p:cNvPr id="34" name="Shape 32"/>
          <p:cNvSpPr/>
          <p:nvPr/>
        </p:nvSpPr>
        <p:spPr>
          <a:xfrm>
            <a:off x="631746" y="6741438"/>
            <a:ext cx="13366909" cy="799624"/>
          </a:xfrm>
          <a:prstGeom prst="rect">
            <a:avLst/>
          </a:prstGeom>
          <a:solidFill>
            <a:srgbClr val="000000">
              <a:alpha val="4000"/>
            </a:srgbClr>
          </a:solidFill>
          <a:ln/>
        </p:spPr>
        <p:txBody>
          <a:bodyPr/>
          <a:lstStyle/>
          <a:p>
            <a:endParaRPr lang="en-IN"/>
          </a:p>
        </p:txBody>
      </p:sp>
      <p:sp>
        <p:nvSpPr>
          <p:cNvPr id="35" name="Text 33"/>
          <p:cNvSpPr/>
          <p:nvPr/>
        </p:nvSpPr>
        <p:spPr>
          <a:xfrm>
            <a:off x="810339" y="6855976"/>
            <a:ext cx="2313027" cy="570548"/>
          </a:xfrm>
          <a:prstGeom prst="rect">
            <a:avLst/>
          </a:prstGeom>
          <a:noFill/>
          <a:ln/>
        </p:spPr>
        <p:txBody>
          <a:bodyPr wrap="squar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Set off and Carry Forward of Losses</a:t>
            </a:r>
            <a:endParaRPr lang="en-US" sz="1400" dirty="0"/>
          </a:p>
        </p:txBody>
      </p:sp>
      <p:sp>
        <p:nvSpPr>
          <p:cNvPr id="36" name="Text 34"/>
          <p:cNvSpPr/>
          <p:nvPr/>
        </p:nvSpPr>
        <p:spPr>
          <a:xfrm>
            <a:off x="3487460" y="685597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Not Allowed</a:t>
            </a:r>
            <a:endParaRPr lang="en-US" sz="1400" dirty="0"/>
          </a:p>
        </p:txBody>
      </p:sp>
      <p:sp>
        <p:nvSpPr>
          <p:cNvPr id="37" name="Text 35"/>
          <p:cNvSpPr/>
          <p:nvPr/>
        </p:nvSpPr>
        <p:spPr>
          <a:xfrm>
            <a:off x="6160770" y="685597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Allowed</a:t>
            </a:r>
            <a:endParaRPr lang="en-US" sz="1400" dirty="0"/>
          </a:p>
        </p:txBody>
      </p:sp>
      <p:sp>
        <p:nvSpPr>
          <p:cNvPr id="38" name="Text 36"/>
          <p:cNvSpPr/>
          <p:nvPr/>
        </p:nvSpPr>
        <p:spPr>
          <a:xfrm>
            <a:off x="8834080" y="6855976"/>
            <a:ext cx="230921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Allowed</a:t>
            </a:r>
            <a:endParaRPr lang="en-US" sz="1400" dirty="0"/>
          </a:p>
        </p:txBody>
      </p:sp>
      <p:sp>
        <p:nvSpPr>
          <p:cNvPr id="39" name="Text 37"/>
          <p:cNvSpPr/>
          <p:nvPr/>
        </p:nvSpPr>
        <p:spPr>
          <a:xfrm>
            <a:off x="11507391" y="6855976"/>
            <a:ext cx="2313027" cy="285274"/>
          </a:xfrm>
          <a:prstGeom prst="rect">
            <a:avLst/>
          </a:prstGeom>
          <a:noFill/>
          <a:ln/>
        </p:spPr>
        <p:txBody>
          <a:bodyPr wrap="none" lIns="0" tIns="0" rIns="0" bIns="0" rtlCol="0" anchor="t"/>
          <a:lstStyle/>
          <a:p>
            <a:pPr marL="0" indent="0" algn="l">
              <a:lnSpc>
                <a:spcPts val="2200"/>
              </a:lnSpc>
              <a:buNone/>
            </a:pPr>
            <a:r>
              <a:rPr lang="en-US" sz="1400" dirty="0">
                <a:solidFill>
                  <a:srgbClr val="4C4C4D"/>
                </a:solidFill>
                <a:latin typeface="Heebo" pitchFamily="34" charset="0"/>
                <a:ea typeface="Heebo" pitchFamily="34" charset="-122"/>
                <a:cs typeface="Heebo" pitchFamily="34" charset="-120"/>
              </a:rPr>
              <a:t>Allowed</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2871</Words>
  <Application>Microsoft Office PowerPoint</Application>
  <PresentationFormat>Custom</PresentationFormat>
  <Paragraphs>283</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Crimson Pro Semi Bold</vt:lpstr>
      <vt:lpstr>Arial</vt:lpstr>
      <vt:lpstr>Heebo</vt:lpstr>
      <vt:lpstr>Aptos</vt:lpstr>
      <vt:lpstr>Crimson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Shubham Vyas</cp:lastModifiedBy>
  <cp:revision>3</cp:revision>
  <dcterms:created xsi:type="dcterms:W3CDTF">2025-12-12T10:44:25Z</dcterms:created>
  <dcterms:modified xsi:type="dcterms:W3CDTF">2025-12-14T04:24:35Z</dcterms:modified>
</cp:coreProperties>
</file>